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75"/>
  </p:notesMasterIdLst>
  <p:sldIdLst>
    <p:sldId id="490" r:id="rId2"/>
    <p:sldId id="477" r:id="rId3"/>
    <p:sldId id="294" r:id="rId4"/>
    <p:sldId id="699" r:id="rId5"/>
    <p:sldId id="694" r:id="rId6"/>
    <p:sldId id="700" r:id="rId7"/>
    <p:sldId id="701" r:id="rId8"/>
    <p:sldId id="702" r:id="rId9"/>
    <p:sldId id="703" r:id="rId10"/>
    <p:sldId id="704" r:id="rId11"/>
    <p:sldId id="705" r:id="rId12"/>
    <p:sldId id="706" r:id="rId13"/>
    <p:sldId id="707" r:id="rId14"/>
    <p:sldId id="708" r:id="rId15"/>
    <p:sldId id="709" r:id="rId16"/>
    <p:sldId id="710" r:id="rId17"/>
    <p:sldId id="711" r:id="rId18"/>
    <p:sldId id="712" r:id="rId19"/>
    <p:sldId id="713" r:id="rId20"/>
    <p:sldId id="714" r:id="rId21"/>
    <p:sldId id="715" r:id="rId22"/>
    <p:sldId id="716" r:id="rId23"/>
    <p:sldId id="717" r:id="rId24"/>
    <p:sldId id="742" r:id="rId25"/>
    <p:sldId id="718" r:id="rId26"/>
    <p:sldId id="719" r:id="rId27"/>
    <p:sldId id="720" r:id="rId28"/>
    <p:sldId id="721" r:id="rId29"/>
    <p:sldId id="722" r:id="rId30"/>
    <p:sldId id="723" r:id="rId31"/>
    <p:sldId id="724" r:id="rId32"/>
    <p:sldId id="725" r:id="rId33"/>
    <p:sldId id="726" r:id="rId34"/>
    <p:sldId id="727" r:id="rId35"/>
    <p:sldId id="728" r:id="rId36"/>
    <p:sldId id="729" r:id="rId37"/>
    <p:sldId id="730" r:id="rId38"/>
    <p:sldId id="731" r:id="rId39"/>
    <p:sldId id="732" r:id="rId40"/>
    <p:sldId id="733" r:id="rId41"/>
    <p:sldId id="734" r:id="rId42"/>
    <p:sldId id="735" r:id="rId43"/>
    <p:sldId id="736" r:id="rId44"/>
    <p:sldId id="737" r:id="rId45"/>
    <p:sldId id="738" r:id="rId46"/>
    <p:sldId id="739" r:id="rId47"/>
    <p:sldId id="740" r:id="rId48"/>
    <p:sldId id="741" r:id="rId49"/>
    <p:sldId id="759" r:id="rId50"/>
    <p:sldId id="760" r:id="rId51"/>
    <p:sldId id="761" r:id="rId52"/>
    <p:sldId id="762" r:id="rId53"/>
    <p:sldId id="763" r:id="rId54"/>
    <p:sldId id="764" r:id="rId55"/>
    <p:sldId id="765" r:id="rId56"/>
    <p:sldId id="766" r:id="rId57"/>
    <p:sldId id="743" r:id="rId58"/>
    <p:sldId id="744" r:id="rId59"/>
    <p:sldId id="745" r:id="rId60"/>
    <p:sldId id="746" r:id="rId61"/>
    <p:sldId id="747" r:id="rId62"/>
    <p:sldId id="748" r:id="rId63"/>
    <p:sldId id="749" r:id="rId64"/>
    <p:sldId id="750" r:id="rId65"/>
    <p:sldId id="751" r:id="rId66"/>
    <p:sldId id="752" r:id="rId67"/>
    <p:sldId id="753" r:id="rId68"/>
    <p:sldId id="754" r:id="rId69"/>
    <p:sldId id="755" r:id="rId70"/>
    <p:sldId id="756" r:id="rId71"/>
    <p:sldId id="757" r:id="rId72"/>
    <p:sldId id="758" r:id="rId73"/>
    <p:sldId id="630"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08" y="-2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788CBB-CEDD-4CEA-9FEA-37459371535F}" type="datetimeFigureOut">
              <a:rPr lang="en-IN" smtClean="0"/>
              <a:t>10-01-2023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6013DF-AE89-44BA-9667-20A12D4C07DD}" type="slidenum">
              <a:rPr lang="en-IN" smtClean="0"/>
              <a:t>‹#›</a:t>
            </a:fld>
            <a:endParaRPr lang="en-IN"/>
          </a:p>
        </p:txBody>
      </p:sp>
    </p:spTree>
    <p:extLst>
      <p:ext uri="{BB962C8B-B14F-4D97-AF65-F5344CB8AC3E}">
        <p14:creationId xmlns:p14="http://schemas.microsoft.com/office/powerpoint/2010/main" val="266553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04F621-BF53-4D08-8CA0-F6A93CDAAB8A}"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4F621-BF53-4D08-8CA0-F6A93CDAAB8A}"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4F621-BF53-4D08-8CA0-F6A93CDAAB8A}"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4F621-BF53-4D08-8CA0-F6A93CDAAB8A}"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04F621-BF53-4D08-8CA0-F6A93CDAAB8A}" type="datetimeFigureOut">
              <a:rPr lang="en-IN" smtClean="0"/>
              <a:t>10-01-2023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04F621-BF53-4D08-8CA0-F6A93CDAAB8A}" type="datetimeFigureOut">
              <a:rPr lang="en-IN" smtClean="0"/>
              <a:t>10-01-2023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04F621-BF53-4D08-8CA0-F6A93CDAAB8A}" type="datetimeFigureOut">
              <a:rPr lang="en-IN" smtClean="0"/>
              <a:t>10-01-2023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04F621-BF53-4D08-8CA0-F6A93CDAAB8A}" type="datetimeFigureOut">
              <a:rPr lang="en-IN" smtClean="0"/>
              <a:t>10-01-2023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4F621-BF53-4D08-8CA0-F6A93CDAAB8A}" type="datetimeFigureOut">
              <a:rPr lang="en-IN" smtClean="0"/>
              <a:t>10-01-2023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7E85CA-4B98-41F2-8B34-0702C1A6772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4F621-BF53-4D08-8CA0-F6A93CDAAB8A}" type="datetimeFigureOut">
              <a:rPr lang="en-IN" smtClean="0"/>
              <a:t>10-01-2023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7E85CA-4B98-41F2-8B34-0702C1A6772A}"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0E04F621-BF53-4D08-8CA0-F6A93CDAAB8A}" type="datetimeFigureOut">
              <a:rPr lang="en-IN" smtClean="0"/>
              <a:t>10-01-2023</a:t>
            </a:fld>
            <a:endParaRPr lang="en-IN"/>
          </a:p>
        </p:txBody>
      </p:sp>
      <p:sp>
        <p:nvSpPr>
          <p:cNvPr id="9" name="Slide Number Placeholder 8"/>
          <p:cNvSpPr>
            <a:spLocks noGrp="1"/>
          </p:cNvSpPr>
          <p:nvPr>
            <p:ph type="sldNum" sz="quarter" idx="11"/>
          </p:nvPr>
        </p:nvSpPr>
        <p:spPr/>
        <p:txBody>
          <a:bodyPr/>
          <a:lstStyle/>
          <a:p>
            <a:fld id="{387E85CA-4B98-41F2-8B34-0702C1A6772A}"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87E85CA-4B98-41F2-8B34-0702C1A6772A}"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E04F621-BF53-4D08-8CA0-F6A93CDAAB8A}" type="datetimeFigureOut">
              <a:rPr lang="en-IN" smtClean="0"/>
              <a:t>10-01-2023</a:t>
            </a:fld>
            <a:endParaRPr lang="en-IN"/>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google.com/url?q=http://www.englishpage.com/verbpage/presentperfectcontinuous.html&amp;sa=D&amp;sntz=1&amp;usg=AFQjCNGPPGn5TC7q106YSqORT9Ono0EKmQ"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englishpage.com/verbpage/presentperfect.html" TargetMode="External"/><Relationship Id="rId7" Type="http://schemas.openxmlformats.org/officeDocument/2006/relationships/hyperlink" Target="http://www.englishpage.com/verbpage/futureperfectcontinuous.html" TargetMode="External"/><Relationship Id="rId2" Type="http://schemas.openxmlformats.org/officeDocument/2006/relationships/hyperlink" Target="http://www.englishpage.com/verbpage/futurecontinuous.html" TargetMode="External"/><Relationship Id="rId1" Type="http://schemas.openxmlformats.org/officeDocument/2006/relationships/slideLayout" Target="../slideLayouts/slideLayout2.xml"/><Relationship Id="rId6" Type="http://schemas.openxmlformats.org/officeDocument/2006/relationships/hyperlink" Target="http://www.englishpage.com/verbpage/pastperfectcontinuous.html" TargetMode="External"/><Relationship Id="rId5" Type="http://schemas.openxmlformats.org/officeDocument/2006/relationships/hyperlink" Target="http://www.englishpage.com/verbpage/futureperfect.html" TargetMode="External"/><Relationship Id="rId4" Type="http://schemas.openxmlformats.org/officeDocument/2006/relationships/hyperlink" Target="http://www.englishpage.com/verbpage/pastperfec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6512" y="146850"/>
            <a:ext cx="8712968" cy="65945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IN" sz="4400" b="1" dirty="0" smtClean="0">
                <a:solidFill>
                  <a:srgbClr val="FF0000"/>
                </a:solidFill>
                <a:latin typeface="Berlin Sans FB Demi" pitchFamily="34" charset="0"/>
              </a:rPr>
              <a:t>Professional writing skills in English</a:t>
            </a:r>
          </a:p>
          <a:p>
            <a:pPr algn="ctr"/>
            <a:r>
              <a:rPr lang="en-IN" sz="2800" b="1" dirty="0" smtClean="0"/>
              <a:t>                            </a:t>
            </a:r>
          </a:p>
          <a:p>
            <a:pPr algn="ctr"/>
            <a:r>
              <a:rPr lang="en-IN" sz="2800" b="1" dirty="0"/>
              <a:t> </a:t>
            </a:r>
            <a:r>
              <a:rPr lang="en-IN" sz="2800" b="1" dirty="0" smtClean="0"/>
              <a:t>          </a:t>
            </a:r>
            <a:endParaRPr lang="en-IN" sz="2800" dirty="0" smtClean="0">
              <a:solidFill>
                <a:srgbClr val="0070C0"/>
              </a:solidFill>
            </a:endParaRPr>
          </a:p>
        </p:txBody>
      </p:sp>
      <p:sp>
        <p:nvSpPr>
          <p:cNvPr id="3" name="Rectangle 2"/>
          <p:cNvSpPr/>
          <p:nvPr/>
        </p:nvSpPr>
        <p:spPr>
          <a:xfrm>
            <a:off x="5076056" y="6536377"/>
            <a:ext cx="3384376"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tabLst>
                <a:tab pos="344488" algn="l"/>
              </a:tabLst>
            </a:pPr>
            <a:r>
              <a:rPr lang="en-US" sz="1200" dirty="0" smtClean="0">
                <a:latin typeface="Arial" pitchFamily="34" charset="0"/>
                <a:ea typeface="Verdana" pitchFamily="34" charset="0"/>
                <a:cs typeface="Arial" pitchFamily="34" charset="0"/>
              </a:rPr>
              <a:t>Dr.Udayakumar.HM, Assistant Professor,  RIT</a:t>
            </a:r>
            <a:endParaRPr lang="en-US" sz="1200" dirty="0">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2498962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47875"/>
            <a:ext cx="9036496" cy="6740307"/>
          </a:xfrm>
          <a:prstGeom prst="rect">
            <a:avLst/>
          </a:prstGeom>
        </p:spPr>
        <p:txBody>
          <a:bodyPr wrap="square">
            <a:spAutoFit/>
          </a:bodyPr>
          <a:lstStyle/>
          <a:p>
            <a:r>
              <a:rPr lang="en-US" sz="2400" dirty="0" smtClean="0"/>
              <a:t>The personal pronouns that can be used as</a:t>
            </a:r>
            <a:r>
              <a:rPr lang="en-US" sz="2400" b="1" dirty="0" smtClean="0"/>
              <a:t> objects </a:t>
            </a:r>
            <a:r>
              <a:rPr lang="en-US" sz="2400" dirty="0" smtClean="0"/>
              <a:t>are: </a:t>
            </a:r>
            <a:endParaRPr lang="en-IN" sz="2400" dirty="0" smtClean="0"/>
          </a:p>
          <a:p>
            <a:r>
              <a:rPr lang="en-US" sz="2400" b="1" dirty="0" smtClean="0"/>
              <a:t>Me, you, him, her, it, them</a:t>
            </a:r>
            <a:endParaRPr lang="en-IN" sz="2400" dirty="0" smtClean="0"/>
          </a:p>
          <a:p>
            <a:pPr lvl="0"/>
            <a:endParaRPr lang="en-US" sz="2400" b="1" dirty="0" smtClean="0"/>
          </a:p>
          <a:p>
            <a:pPr lvl="0"/>
            <a:r>
              <a:rPr lang="en-US" sz="2400" b="1" dirty="0" smtClean="0"/>
              <a:t>        2. Possessive Pronouns </a:t>
            </a:r>
            <a:r>
              <a:rPr lang="en-US" sz="2400" dirty="0" smtClean="0"/>
              <a:t>indicate ownership or possession.</a:t>
            </a:r>
            <a:endParaRPr lang="en-IN" sz="2400" dirty="0" smtClean="0"/>
          </a:p>
          <a:p>
            <a:r>
              <a:rPr lang="en-US" sz="2400" b="1" dirty="0" smtClean="0"/>
              <a:t>Singular: my, mine, your, yours, hers, his, its</a:t>
            </a:r>
            <a:endParaRPr lang="en-IN" sz="2400" dirty="0" smtClean="0"/>
          </a:p>
          <a:p>
            <a:r>
              <a:rPr lang="en-US" sz="2400" b="1" dirty="0" smtClean="0"/>
              <a:t>   Plural: yours, ours, theirs,</a:t>
            </a:r>
            <a:endParaRPr lang="en-IN" sz="2400" dirty="0" smtClean="0"/>
          </a:p>
          <a:p>
            <a:r>
              <a:rPr lang="en-US" sz="2400" dirty="0" smtClean="0"/>
              <a:t>For Example: </a:t>
            </a:r>
            <a:r>
              <a:rPr lang="en-US" sz="2400" b="1" dirty="0" smtClean="0"/>
              <a:t>She returned </a:t>
            </a:r>
            <a:r>
              <a:rPr lang="en-US" sz="2400" i="1" dirty="0" smtClean="0"/>
              <a:t>my</a:t>
            </a:r>
            <a:r>
              <a:rPr lang="en-US" sz="2400" b="1" dirty="0" smtClean="0"/>
              <a:t> pencil to me because it was </a:t>
            </a:r>
            <a:r>
              <a:rPr lang="en-US" sz="2400" i="1" dirty="0" smtClean="0"/>
              <a:t>mine.</a:t>
            </a:r>
            <a:r>
              <a:rPr lang="en-US" sz="2400" dirty="0" smtClean="0"/>
              <a:t/>
            </a:r>
            <a:br>
              <a:rPr lang="en-US" sz="2400" dirty="0" smtClean="0"/>
            </a:br>
            <a:r>
              <a:rPr lang="en-US" sz="2400" dirty="0" smtClean="0"/>
              <a:t>  </a:t>
            </a:r>
            <a:endParaRPr lang="en-IN" sz="2400" dirty="0" smtClean="0"/>
          </a:p>
          <a:p>
            <a:r>
              <a:rPr lang="en-US" sz="2400" b="1" dirty="0" smtClean="0"/>
              <a:t>       3. Reflexive Pronouns </a:t>
            </a:r>
            <a:r>
              <a:rPr lang="en-US" sz="2400" dirty="0" smtClean="0"/>
              <a:t>name a receiver of an action who is identical to the doer of the action. </a:t>
            </a:r>
            <a:endParaRPr lang="en-IN" sz="2400" dirty="0" smtClean="0"/>
          </a:p>
          <a:p>
            <a:r>
              <a:rPr lang="en-US" sz="2400" dirty="0" smtClean="0"/>
              <a:t>Singular: myself, yourself, himself, herself, itself </a:t>
            </a:r>
            <a:endParaRPr lang="en-IN" sz="2400" dirty="0" smtClean="0"/>
          </a:p>
          <a:p>
            <a:r>
              <a:rPr lang="en-US" sz="2400" dirty="0" smtClean="0"/>
              <a:t>Plural: ourselves, yourselves, themselves </a:t>
            </a:r>
            <a:endParaRPr lang="en-IN" sz="2400" dirty="0" smtClean="0"/>
          </a:p>
          <a:p>
            <a:r>
              <a:rPr lang="en-US" sz="2400" dirty="0" smtClean="0"/>
              <a:t>For example: </a:t>
            </a:r>
            <a:r>
              <a:rPr lang="en-US" sz="2400" b="1" dirty="0" smtClean="0"/>
              <a:t>Manuela congratulated </a:t>
            </a:r>
            <a:r>
              <a:rPr lang="en-US" sz="2400" b="1" i="1" dirty="0" smtClean="0"/>
              <a:t>herself</a:t>
            </a:r>
            <a:r>
              <a:rPr lang="en-US" sz="2400" b="1" dirty="0" smtClean="0"/>
              <a:t> on her good grades.</a:t>
            </a:r>
            <a:endParaRPr lang="en-IN" sz="2400" dirty="0" smtClean="0"/>
          </a:p>
          <a:p>
            <a:r>
              <a:rPr lang="en-US" sz="2400" dirty="0" smtClean="0"/>
              <a:t>Here, </a:t>
            </a:r>
            <a:r>
              <a:rPr lang="en-US" sz="2400" i="1" dirty="0" smtClean="0"/>
              <a:t>Manuela </a:t>
            </a:r>
            <a:r>
              <a:rPr lang="en-US" sz="2400" dirty="0" smtClean="0"/>
              <a:t>is both the doer and the receiver of the action. </a:t>
            </a:r>
            <a:endParaRPr lang="en-IN" sz="2400" dirty="0" smtClean="0"/>
          </a:p>
          <a:p>
            <a:r>
              <a:rPr lang="en-US" sz="2400" b="1" dirty="0" smtClean="0"/>
              <a:t>Q: So, who did Manuela congratulate? A: Herself.</a:t>
            </a:r>
            <a:r>
              <a:rPr lang="en-US" sz="2400" dirty="0" smtClean="0"/>
              <a:t/>
            </a:r>
            <a:br>
              <a:rPr lang="en-US" sz="2400" dirty="0" smtClean="0"/>
            </a:br>
            <a:r>
              <a:rPr lang="en-US" sz="2400" dirty="0" smtClean="0"/>
              <a:t>  </a:t>
            </a:r>
            <a:endParaRPr lang="en-IN" sz="2400" dirty="0" smtClean="0"/>
          </a:p>
          <a:p>
            <a:r>
              <a:rPr lang="en-US" sz="2400" b="1" dirty="0" smtClean="0"/>
              <a:t>  </a:t>
            </a:r>
            <a:endParaRPr lang="en-IN" sz="2400" dirty="0" smtClean="0"/>
          </a:p>
          <a:p>
            <a:endParaRPr lang="en-IN" sz="2400" dirty="0"/>
          </a:p>
        </p:txBody>
      </p:sp>
    </p:spTree>
    <p:extLst>
      <p:ext uri="{BB962C8B-B14F-4D97-AF65-F5344CB8AC3E}">
        <p14:creationId xmlns:p14="http://schemas.microsoft.com/office/powerpoint/2010/main" val="370152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96" y="116632"/>
            <a:ext cx="8341127" cy="5078313"/>
          </a:xfrm>
          <a:prstGeom prst="rect">
            <a:avLst/>
          </a:prstGeom>
        </p:spPr>
        <p:txBody>
          <a:bodyPr wrap="square">
            <a:spAutoFit/>
          </a:bodyPr>
          <a:lstStyle/>
          <a:p>
            <a:endParaRPr lang="en-IN" sz="3600" dirty="0"/>
          </a:p>
          <a:p>
            <a:r>
              <a:rPr lang="en-US" sz="3600" b="1" dirty="0"/>
              <a:t>       4. Reciprocal Pronouns</a:t>
            </a:r>
            <a:r>
              <a:rPr lang="en-US" sz="3600" dirty="0"/>
              <a:t> express shared actions or feelings. </a:t>
            </a:r>
            <a:endParaRPr lang="en-IN" sz="3600" dirty="0"/>
          </a:p>
          <a:p>
            <a:r>
              <a:rPr lang="en-US" sz="3600" dirty="0"/>
              <a:t>They are:  </a:t>
            </a:r>
            <a:r>
              <a:rPr lang="en-US" sz="3600" b="1" dirty="0" smtClean="0"/>
              <a:t>Each other, </a:t>
            </a:r>
            <a:r>
              <a:rPr lang="en-US" sz="3600" b="1" dirty="0"/>
              <a:t>one another.</a:t>
            </a:r>
            <a:endParaRPr lang="en-IN" sz="3600" dirty="0"/>
          </a:p>
          <a:p>
            <a:r>
              <a:rPr lang="en-US" sz="3600" b="1" dirty="0"/>
              <a:t>For Example:</a:t>
            </a:r>
            <a:endParaRPr lang="en-IN" sz="3600" dirty="0"/>
          </a:p>
          <a:p>
            <a:r>
              <a:rPr lang="en-US" sz="3600" b="1" dirty="0"/>
              <a:t>Yan </a:t>
            </a:r>
            <a:r>
              <a:rPr lang="en-US" sz="3600" b="1" dirty="0" err="1"/>
              <a:t>Ko</a:t>
            </a:r>
            <a:r>
              <a:rPr lang="en-US" sz="3600" b="1" dirty="0"/>
              <a:t> and Tai help </a:t>
            </a:r>
            <a:r>
              <a:rPr lang="en-US" sz="3600" b="1" i="1" dirty="0"/>
              <a:t>each other</a:t>
            </a:r>
            <a:r>
              <a:rPr lang="en-US" sz="3600" b="1" dirty="0"/>
              <a:t> with their homework.</a:t>
            </a:r>
            <a:endParaRPr lang="en-IN" sz="3600" dirty="0"/>
          </a:p>
          <a:p>
            <a:r>
              <a:rPr lang="en-US" sz="3600" b="1" dirty="0"/>
              <a:t>Leon and his girlfriend dance with </a:t>
            </a:r>
            <a:r>
              <a:rPr lang="en-US" sz="3600" b="1" i="1" dirty="0"/>
              <a:t>one another</a:t>
            </a:r>
            <a:r>
              <a:rPr lang="en-US" sz="3600" b="1" dirty="0"/>
              <a:t> when they go clubbing.</a:t>
            </a:r>
            <a:endParaRPr lang="en-IN" sz="3600" dirty="0"/>
          </a:p>
        </p:txBody>
      </p:sp>
    </p:spTree>
    <p:extLst>
      <p:ext uri="{BB962C8B-B14F-4D97-AF65-F5344CB8AC3E}">
        <p14:creationId xmlns:p14="http://schemas.microsoft.com/office/powerpoint/2010/main" val="989774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63" y="188640"/>
            <a:ext cx="7992888" cy="6555641"/>
          </a:xfrm>
          <a:prstGeom prst="rect">
            <a:avLst/>
          </a:prstGeom>
        </p:spPr>
        <p:txBody>
          <a:bodyPr wrap="square">
            <a:spAutoFit/>
          </a:bodyPr>
          <a:lstStyle/>
          <a:p>
            <a:r>
              <a:rPr lang="en-US" sz="2800" b="1" dirty="0"/>
              <a:t>5.  Demonstrative Pronouns</a:t>
            </a:r>
            <a:r>
              <a:rPr lang="en-US" sz="2800" dirty="0"/>
              <a:t> are also considered noun markers. They "point" towards nouns. </a:t>
            </a:r>
            <a:endParaRPr lang="en-IN" sz="2800" dirty="0"/>
          </a:p>
          <a:p>
            <a:r>
              <a:rPr lang="en-US" sz="2800" b="1" dirty="0"/>
              <a:t>this, that, these those.</a:t>
            </a:r>
            <a:endParaRPr lang="en-IN" sz="2800" dirty="0"/>
          </a:p>
          <a:p>
            <a:r>
              <a:rPr lang="en-US" sz="2800" b="1" dirty="0"/>
              <a:t>For Example:</a:t>
            </a:r>
            <a:r>
              <a:rPr lang="en-US" sz="2800" dirty="0"/>
              <a:t/>
            </a:r>
            <a:br>
              <a:rPr lang="en-US" sz="2800" dirty="0"/>
            </a:br>
            <a:r>
              <a:rPr lang="en-US" sz="2800" i="1" dirty="0"/>
              <a:t>That </a:t>
            </a:r>
            <a:r>
              <a:rPr lang="en-US" sz="2800" b="1" i="1" dirty="0"/>
              <a:t>woman attends Gainesville College.</a:t>
            </a:r>
            <a:r>
              <a:rPr lang="en-US" sz="2800" dirty="0"/>
              <a:t/>
            </a:r>
            <a:br>
              <a:rPr lang="en-US" sz="2800" dirty="0"/>
            </a:br>
            <a:r>
              <a:rPr lang="en-US" sz="2800" i="1" dirty="0"/>
              <a:t>That </a:t>
            </a:r>
            <a:r>
              <a:rPr lang="en-US" sz="2800" dirty="0"/>
              <a:t>points out which woman. </a:t>
            </a:r>
            <a:endParaRPr lang="en-IN" sz="2800" dirty="0"/>
          </a:p>
          <a:p>
            <a:r>
              <a:rPr lang="en-US" sz="2800" b="1" dirty="0"/>
              <a:t>The woman attends Gainesville College.</a:t>
            </a:r>
            <a:endParaRPr lang="en-IN" sz="2800" dirty="0"/>
          </a:p>
          <a:p>
            <a:r>
              <a:rPr lang="en-US" sz="2800" b="1" dirty="0"/>
              <a:t>Q: Which woman? A: </a:t>
            </a:r>
            <a:r>
              <a:rPr lang="en-US" sz="2800" b="1" i="1" dirty="0"/>
              <a:t>That</a:t>
            </a:r>
            <a:r>
              <a:rPr lang="en-US" sz="2800" b="1" dirty="0"/>
              <a:t> woman.</a:t>
            </a:r>
            <a:endParaRPr lang="en-IN" sz="2800" dirty="0"/>
          </a:p>
          <a:p>
            <a:r>
              <a:rPr lang="en-US" sz="2800" b="1" dirty="0"/>
              <a:t> </a:t>
            </a:r>
            <a:endParaRPr lang="en-IN" sz="2800" dirty="0"/>
          </a:p>
          <a:p>
            <a:r>
              <a:rPr lang="en-US" sz="2800" b="1" dirty="0"/>
              <a:t>6.  Interrogative Pronouns</a:t>
            </a:r>
            <a:r>
              <a:rPr lang="en-US" sz="2800" dirty="0"/>
              <a:t> introduce questions. </a:t>
            </a:r>
            <a:endParaRPr lang="en-IN" sz="2800" dirty="0"/>
          </a:p>
          <a:p>
            <a:r>
              <a:rPr lang="en-US" sz="2800" dirty="0"/>
              <a:t>Who, Whom, Whose, Which, What </a:t>
            </a:r>
            <a:endParaRPr lang="en-IN" sz="2800" dirty="0"/>
          </a:p>
          <a:p>
            <a:r>
              <a:rPr lang="en-US" sz="2800" b="1" dirty="0"/>
              <a:t>For Example:</a:t>
            </a:r>
            <a:endParaRPr lang="en-IN" sz="2800" dirty="0"/>
          </a:p>
          <a:p>
            <a:r>
              <a:rPr lang="en-US" sz="2800" i="1" dirty="0"/>
              <a:t>Who</a:t>
            </a:r>
            <a:r>
              <a:rPr lang="en-US" sz="2800" b="1" i="1" dirty="0"/>
              <a:t> is going on vacation? To </a:t>
            </a:r>
            <a:r>
              <a:rPr lang="en-US" sz="2800" i="1" dirty="0"/>
              <a:t>whom</a:t>
            </a:r>
            <a:r>
              <a:rPr lang="en-US" sz="2800" b="1" i="1" dirty="0"/>
              <a:t> will the teacher give an "A"?</a:t>
            </a:r>
            <a:endParaRPr lang="en-IN" sz="2800" dirty="0"/>
          </a:p>
          <a:p>
            <a:r>
              <a:rPr lang="en-US" sz="2800" i="1" dirty="0"/>
              <a:t>What are you doing?</a:t>
            </a:r>
            <a:endParaRPr lang="en-IN" sz="2800" dirty="0"/>
          </a:p>
        </p:txBody>
      </p:sp>
    </p:spTree>
    <p:extLst>
      <p:ext uri="{BB962C8B-B14F-4D97-AF65-F5344CB8AC3E}">
        <p14:creationId xmlns:p14="http://schemas.microsoft.com/office/powerpoint/2010/main" val="996491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65" y="116632"/>
            <a:ext cx="8222559" cy="6986528"/>
          </a:xfrm>
          <a:prstGeom prst="rect">
            <a:avLst/>
          </a:prstGeom>
        </p:spPr>
        <p:txBody>
          <a:bodyPr wrap="square">
            <a:spAutoFit/>
          </a:bodyPr>
          <a:lstStyle/>
          <a:p>
            <a:r>
              <a:rPr lang="en-US" sz="3200" b="1" dirty="0"/>
              <a:t>3. Verbs</a:t>
            </a:r>
            <a:r>
              <a:rPr lang="en-US" sz="3200" dirty="0"/>
              <a:t>: Verbs generally express action or a state of being. There are several classifications for verbs- action verbs,/linking verbs, main verbs/auxiliary verbs, transitive/intransitive and phrasal verbs. </a:t>
            </a:r>
            <a:endParaRPr lang="en-IN" sz="3200" dirty="0"/>
          </a:p>
          <a:p>
            <a:r>
              <a:rPr lang="en-US" sz="3200" b="1" dirty="0"/>
              <a:t>1. Action verbs</a:t>
            </a:r>
            <a:r>
              <a:rPr lang="en-US" sz="3200" dirty="0"/>
              <a:t> show action. </a:t>
            </a:r>
            <a:endParaRPr lang="en-IN" sz="3200" dirty="0"/>
          </a:p>
          <a:p>
            <a:r>
              <a:rPr lang="en-US" sz="3200" dirty="0"/>
              <a:t>He </a:t>
            </a:r>
            <a:r>
              <a:rPr lang="en-US" sz="3200" b="1" i="1" dirty="0"/>
              <a:t>runs</a:t>
            </a:r>
            <a:r>
              <a:rPr lang="en-US" sz="3200" dirty="0"/>
              <a:t>. He </a:t>
            </a:r>
            <a:r>
              <a:rPr lang="en-US" sz="3200" b="1" i="1" dirty="0"/>
              <a:t>plays</a:t>
            </a:r>
            <a:r>
              <a:rPr lang="en-US" sz="3200" dirty="0"/>
              <a:t>. They </a:t>
            </a:r>
            <a:r>
              <a:rPr lang="en-US" sz="3200" b="1" i="1" dirty="0"/>
              <a:t>study</a:t>
            </a:r>
            <a:r>
              <a:rPr lang="en-US" sz="3200" dirty="0"/>
              <a:t>. </a:t>
            </a:r>
            <a:endParaRPr lang="en-IN" sz="3200" dirty="0"/>
          </a:p>
          <a:p>
            <a:r>
              <a:rPr lang="en-US" sz="3200" b="1" dirty="0"/>
              <a:t>2. Linking Verbs</a:t>
            </a:r>
            <a:r>
              <a:rPr lang="en-US" sz="3200" dirty="0"/>
              <a:t> link the subject to an adjective. </a:t>
            </a:r>
            <a:endParaRPr lang="en-IN" sz="3200" dirty="0"/>
          </a:p>
          <a:p>
            <a:r>
              <a:rPr lang="en-US" sz="3200" dirty="0"/>
              <a:t>Ricky Martin </a:t>
            </a:r>
            <a:r>
              <a:rPr lang="en-US" sz="3200" b="1" i="1" dirty="0"/>
              <a:t>is</a:t>
            </a:r>
            <a:r>
              <a:rPr lang="en-US" sz="3200" dirty="0"/>
              <a:t> beautiful. </a:t>
            </a:r>
            <a:endParaRPr lang="en-IN" sz="3200" dirty="0"/>
          </a:p>
          <a:p>
            <a:r>
              <a:rPr lang="en-US" sz="3200" dirty="0"/>
              <a:t>The linking verb </a:t>
            </a:r>
            <a:r>
              <a:rPr lang="en-US" sz="3200" i="1" dirty="0"/>
              <a:t>is </a:t>
            </a:r>
            <a:r>
              <a:rPr lang="en-US" sz="3200" dirty="0"/>
              <a:t>links the adjective </a:t>
            </a:r>
            <a:r>
              <a:rPr lang="en-US" sz="3200" i="1" dirty="0"/>
              <a:t>beautiful</a:t>
            </a:r>
            <a:r>
              <a:rPr lang="en-US" sz="3200" dirty="0"/>
              <a:t> with the subject </a:t>
            </a:r>
            <a:r>
              <a:rPr lang="en-US" sz="3200" i="1" dirty="0"/>
              <a:t>Ricky Martin.</a:t>
            </a:r>
            <a:endParaRPr lang="en-IN" sz="3200" dirty="0"/>
          </a:p>
          <a:p>
            <a:r>
              <a:rPr lang="en-US" sz="3200" b="1" dirty="0"/>
              <a:t>1. Main verbs</a:t>
            </a:r>
            <a:r>
              <a:rPr lang="en-US" sz="3200" dirty="0"/>
              <a:t> can stand alone. </a:t>
            </a:r>
            <a:endParaRPr lang="en-IN" sz="3200" dirty="0"/>
          </a:p>
          <a:p>
            <a:r>
              <a:rPr lang="en-US" sz="3200" b="1" dirty="0"/>
              <a:t>2. Auxiliary verbs</a:t>
            </a:r>
            <a:r>
              <a:rPr lang="en-US" sz="3200" dirty="0"/>
              <a:t>, also called helping verbs, serve as support to the main verb. </a:t>
            </a:r>
            <a:endParaRPr lang="en-IN" sz="3200" dirty="0"/>
          </a:p>
        </p:txBody>
      </p:sp>
    </p:spTree>
    <p:extLst>
      <p:ext uri="{BB962C8B-B14F-4D97-AF65-F5344CB8AC3E}">
        <p14:creationId xmlns:p14="http://schemas.microsoft.com/office/powerpoint/2010/main" val="3863890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65" y="116632"/>
            <a:ext cx="8222559" cy="6001643"/>
          </a:xfrm>
          <a:prstGeom prst="rect">
            <a:avLst/>
          </a:prstGeom>
        </p:spPr>
        <p:txBody>
          <a:bodyPr wrap="square">
            <a:spAutoFit/>
          </a:bodyPr>
          <a:lstStyle/>
          <a:p>
            <a:r>
              <a:rPr lang="en-US" sz="2400" b="1" dirty="0" smtClean="0"/>
              <a:t>Verbs </a:t>
            </a:r>
            <a:r>
              <a:rPr lang="en-US" sz="2400" b="1" dirty="0"/>
              <a:t>can be transitive or intransitive.</a:t>
            </a:r>
            <a:endParaRPr lang="en-IN" sz="2400" dirty="0"/>
          </a:p>
          <a:p>
            <a:r>
              <a:rPr lang="en-US" sz="2400" b="1" dirty="0"/>
              <a:t>1. Transitive Verbs </a:t>
            </a:r>
            <a:r>
              <a:rPr lang="en-US" sz="2400" dirty="0"/>
              <a:t>require a direct object in order to make sense.</a:t>
            </a:r>
            <a:br>
              <a:rPr lang="en-US" sz="2400" dirty="0"/>
            </a:br>
            <a:r>
              <a:rPr lang="en-US" sz="2400" b="1" dirty="0"/>
              <a:t>For Example:</a:t>
            </a:r>
            <a:endParaRPr lang="en-IN" sz="2400" dirty="0"/>
          </a:p>
          <a:p>
            <a:r>
              <a:rPr lang="en-US" sz="2400" b="1" dirty="0"/>
              <a:t>Yolanda take</a:t>
            </a:r>
            <a:r>
              <a:rPr lang="en-US" sz="2400" b="1" i="1" dirty="0"/>
              <a:t>s</a:t>
            </a:r>
            <a:r>
              <a:rPr lang="en-US" sz="2400" b="1" dirty="0"/>
              <a:t> aspirin for her headaches.</a:t>
            </a:r>
            <a:r>
              <a:rPr lang="en-US" sz="2400" dirty="0"/>
              <a:t/>
            </a:r>
            <a:br>
              <a:rPr lang="en-US" sz="2400" dirty="0"/>
            </a:br>
            <a:r>
              <a:rPr lang="en-US" sz="2400" dirty="0"/>
              <a:t>Here, </a:t>
            </a:r>
            <a:r>
              <a:rPr lang="en-US" sz="2400" i="1" dirty="0"/>
              <a:t>takes </a:t>
            </a:r>
            <a:r>
              <a:rPr lang="en-US" sz="2400" dirty="0"/>
              <a:t>is a transitive verb since the sentence </a:t>
            </a:r>
            <a:r>
              <a:rPr lang="en-US" sz="2400" i="1" dirty="0"/>
              <a:t>Yolanda takes</a:t>
            </a:r>
            <a:r>
              <a:rPr lang="en-US" sz="2400" dirty="0"/>
              <a:t> has no meaning without its direct object </a:t>
            </a:r>
            <a:r>
              <a:rPr lang="en-US" sz="2400" i="1" dirty="0"/>
              <a:t>aspirin</a:t>
            </a:r>
            <a:r>
              <a:rPr lang="en-US" sz="2400" i="1" dirty="0" smtClean="0"/>
              <a:t>.</a:t>
            </a:r>
            <a:endParaRPr lang="en-IN" sz="2400" dirty="0"/>
          </a:p>
          <a:p>
            <a:r>
              <a:rPr lang="en-US" sz="2400" b="1" dirty="0"/>
              <a:t>2. Intransitive Verbs do not need direct objects to make them meaningful. </a:t>
            </a:r>
            <a:endParaRPr lang="en-IN" sz="2400" dirty="0"/>
          </a:p>
          <a:p>
            <a:r>
              <a:rPr lang="en-US" sz="2400" b="1" dirty="0"/>
              <a:t>For Example:</a:t>
            </a:r>
            <a:r>
              <a:rPr lang="en-US" sz="2400" dirty="0"/>
              <a:t> </a:t>
            </a:r>
            <a:r>
              <a:rPr lang="en-US" sz="2400" b="1" dirty="0"/>
              <a:t>Julio </a:t>
            </a:r>
            <a:r>
              <a:rPr lang="en-US" sz="2400" b="1" i="1" dirty="0"/>
              <a:t>swims</a:t>
            </a:r>
            <a:r>
              <a:rPr lang="en-US" sz="2400" b="1" dirty="0"/>
              <a:t>.</a:t>
            </a:r>
            <a:r>
              <a:rPr lang="en-US" sz="2400" dirty="0"/>
              <a:t/>
            </a:r>
            <a:br>
              <a:rPr lang="en-US" sz="2400" dirty="0"/>
            </a:br>
            <a:r>
              <a:rPr lang="en-US" sz="2400" dirty="0"/>
              <a:t>The verb</a:t>
            </a:r>
            <a:r>
              <a:rPr lang="en-US" sz="2400" i="1" dirty="0"/>
              <a:t> swim </a:t>
            </a:r>
            <a:r>
              <a:rPr lang="en-US" sz="2400" dirty="0"/>
              <a:t>has meaning for the reader without an object. </a:t>
            </a:r>
            <a:endParaRPr lang="en-IN" sz="2400" dirty="0"/>
          </a:p>
          <a:p>
            <a:r>
              <a:rPr lang="en-US" sz="2400" b="1" dirty="0" smtClean="0"/>
              <a:t>For </a:t>
            </a:r>
            <a:r>
              <a:rPr lang="en-US" sz="2400" b="1" dirty="0"/>
              <a:t>Example:</a:t>
            </a:r>
            <a:endParaRPr lang="en-IN" sz="2400" dirty="0"/>
          </a:p>
          <a:p>
            <a:r>
              <a:rPr lang="en-US" sz="2400" b="1" dirty="0"/>
              <a:t>The cars </a:t>
            </a:r>
            <a:r>
              <a:rPr lang="en-US" sz="2400" b="1" i="1" dirty="0"/>
              <a:t>race</a:t>
            </a:r>
            <a:r>
              <a:rPr lang="en-US" sz="2400" b="1" dirty="0"/>
              <a:t>.</a:t>
            </a:r>
            <a:r>
              <a:rPr lang="en-US" sz="2400" dirty="0"/>
              <a:t> – Here, </a:t>
            </a:r>
            <a:r>
              <a:rPr lang="en-US" sz="2400" b="1" i="1" dirty="0"/>
              <a:t>race </a:t>
            </a:r>
            <a:r>
              <a:rPr lang="en-US" sz="2400" dirty="0"/>
              <a:t>is </a:t>
            </a:r>
            <a:r>
              <a:rPr lang="en-US" sz="2400" b="1" dirty="0"/>
              <a:t>intransitive</a:t>
            </a:r>
            <a:r>
              <a:rPr lang="en-US" sz="2400" dirty="0"/>
              <a:t>. It does not need an object. </a:t>
            </a:r>
            <a:endParaRPr lang="en-IN" sz="2400" dirty="0"/>
          </a:p>
          <a:p>
            <a:r>
              <a:rPr lang="en-US" sz="2400" b="1" dirty="0"/>
              <a:t>My father </a:t>
            </a:r>
            <a:r>
              <a:rPr lang="en-US" sz="2400" b="1" i="1" dirty="0"/>
              <a:t>races horses</a:t>
            </a:r>
            <a:r>
              <a:rPr lang="en-US" sz="2400" b="1" dirty="0"/>
              <a:t>.</a:t>
            </a:r>
            <a:r>
              <a:rPr lang="en-US" sz="2400" dirty="0"/>
              <a:t> – Here, </a:t>
            </a:r>
            <a:r>
              <a:rPr lang="en-US" sz="2400" b="1" i="1" dirty="0"/>
              <a:t>a race</a:t>
            </a:r>
            <a:r>
              <a:rPr lang="en-US" sz="2400" i="1" dirty="0"/>
              <a:t> is </a:t>
            </a:r>
            <a:r>
              <a:rPr lang="en-US" sz="2400" b="1" dirty="0"/>
              <a:t>transitive</a:t>
            </a:r>
            <a:r>
              <a:rPr lang="en-US" sz="2400" dirty="0"/>
              <a:t>. It requires the object</a:t>
            </a:r>
            <a:r>
              <a:rPr lang="en-US" sz="2400" i="1" dirty="0"/>
              <a:t> horses </a:t>
            </a:r>
            <a:r>
              <a:rPr lang="en-US" sz="2400" dirty="0"/>
              <a:t>in order to make sense. </a:t>
            </a:r>
            <a:endParaRPr lang="en-IN" sz="2400" dirty="0"/>
          </a:p>
        </p:txBody>
      </p:sp>
    </p:spTree>
    <p:extLst>
      <p:ext uri="{BB962C8B-B14F-4D97-AF65-F5344CB8AC3E}">
        <p14:creationId xmlns:p14="http://schemas.microsoft.com/office/powerpoint/2010/main" val="1692690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260648"/>
            <a:ext cx="8352928" cy="830997"/>
          </a:xfrm>
          <a:prstGeom prst="rect">
            <a:avLst/>
          </a:prstGeom>
        </p:spPr>
        <p:txBody>
          <a:bodyPr wrap="square">
            <a:spAutoFit/>
          </a:bodyPr>
          <a:lstStyle/>
          <a:p>
            <a:r>
              <a:rPr lang="en-US" sz="2400" b="1" dirty="0" smtClean="0"/>
              <a:t>4. Adverbs</a:t>
            </a:r>
            <a:r>
              <a:rPr lang="en-US" sz="2400" b="1" dirty="0"/>
              <a:t>: </a:t>
            </a:r>
            <a:r>
              <a:rPr lang="en-US" sz="2400" dirty="0"/>
              <a:t>An adverb is a word that modifies an action verb, an adjective or another adverb.</a:t>
            </a:r>
            <a:endParaRPr lang="en-IN" sz="2400" dirty="0"/>
          </a:p>
        </p:txBody>
      </p:sp>
      <p:sp>
        <p:nvSpPr>
          <p:cNvPr id="5" name="Rectangle 4"/>
          <p:cNvSpPr/>
          <p:nvPr/>
        </p:nvSpPr>
        <p:spPr>
          <a:xfrm>
            <a:off x="107504" y="1487681"/>
            <a:ext cx="8352928" cy="4893647"/>
          </a:xfrm>
          <a:prstGeom prst="rect">
            <a:avLst/>
          </a:prstGeom>
        </p:spPr>
        <p:txBody>
          <a:bodyPr wrap="square">
            <a:spAutoFit/>
          </a:bodyPr>
          <a:lstStyle/>
          <a:p>
            <a:r>
              <a:rPr lang="en-US" sz="2400" b="1" dirty="0"/>
              <a:t>Types of Adverbs:</a:t>
            </a:r>
            <a:endParaRPr lang="en-IN" sz="2400" dirty="0"/>
          </a:p>
          <a:p>
            <a:r>
              <a:rPr lang="en-US" sz="2400" b="1" dirty="0" smtClean="0"/>
              <a:t>1. Adverbs </a:t>
            </a:r>
            <a:r>
              <a:rPr lang="en-US" sz="2400" b="1" dirty="0"/>
              <a:t>of manner</a:t>
            </a:r>
            <a:r>
              <a:rPr lang="en-US" sz="2400" dirty="0"/>
              <a:t> describe the manner of an action done by the verb. They are happily, effectively etc</a:t>
            </a:r>
            <a:r>
              <a:rPr lang="en-US" sz="2400" dirty="0" smtClean="0"/>
              <a:t>.</a:t>
            </a:r>
          </a:p>
          <a:p>
            <a:r>
              <a:rPr lang="en-IN" sz="2400" dirty="0" smtClean="0"/>
              <a:t> </a:t>
            </a:r>
            <a:r>
              <a:rPr lang="en-US" sz="2400" dirty="0" smtClean="0"/>
              <a:t>They </a:t>
            </a:r>
            <a:r>
              <a:rPr lang="en-US" sz="2400" dirty="0"/>
              <a:t>lived </a:t>
            </a:r>
            <a:r>
              <a:rPr lang="en-US" sz="2400" i="1" dirty="0"/>
              <a:t>happily</a:t>
            </a:r>
            <a:r>
              <a:rPr lang="en-US" sz="2400" dirty="0" smtClean="0"/>
              <a:t>.</a:t>
            </a:r>
            <a:endParaRPr lang="en-IN" sz="2400" dirty="0"/>
          </a:p>
          <a:p>
            <a:r>
              <a:rPr lang="en-US" sz="2400" b="1" dirty="0"/>
              <a:t>2. Relative Adverbs</a:t>
            </a:r>
            <a:r>
              <a:rPr lang="en-US" sz="2400" dirty="0"/>
              <a:t> introduce questions and dependent adverbial clauses. They answer the questions </a:t>
            </a:r>
            <a:r>
              <a:rPr lang="en-US" sz="2400" i="1" dirty="0"/>
              <a:t>When?</a:t>
            </a:r>
            <a:r>
              <a:rPr lang="en-US" sz="2400" dirty="0"/>
              <a:t> and </a:t>
            </a:r>
            <a:r>
              <a:rPr lang="en-US" sz="2400" i="1" dirty="0"/>
              <a:t>Where?</a:t>
            </a:r>
            <a:r>
              <a:rPr lang="en-US" sz="2400" dirty="0"/>
              <a:t> They are: When Where </a:t>
            </a:r>
            <a:br>
              <a:rPr lang="en-US" sz="2400" dirty="0"/>
            </a:br>
            <a:r>
              <a:rPr lang="en-US" sz="2400" i="1" dirty="0"/>
              <a:t>When </a:t>
            </a:r>
            <a:r>
              <a:rPr lang="en-US" sz="2400" b="1" i="1" dirty="0"/>
              <a:t>I was young, I liked to play outside</a:t>
            </a:r>
            <a:r>
              <a:rPr lang="en-US" sz="2400" i="1" dirty="0"/>
              <a:t>.</a:t>
            </a:r>
            <a:endParaRPr lang="en-IN" sz="2400" dirty="0"/>
          </a:p>
          <a:p>
            <a:r>
              <a:rPr lang="en-US" sz="2400" b="1" dirty="0"/>
              <a:t>Q:</a:t>
            </a:r>
            <a:r>
              <a:rPr lang="en-US" sz="2400" dirty="0"/>
              <a:t> When did I like to play outside? </a:t>
            </a:r>
            <a:r>
              <a:rPr lang="en-US" sz="2400" b="1" dirty="0"/>
              <a:t>A: </a:t>
            </a:r>
            <a:r>
              <a:rPr lang="en-US" sz="2400" dirty="0"/>
              <a:t>When I was young. </a:t>
            </a:r>
            <a:endParaRPr lang="en-IN" sz="2400" dirty="0"/>
          </a:p>
          <a:p>
            <a:r>
              <a:rPr lang="en-US" sz="2400" b="1" dirty="0"/>
              <a:t>3. Adverbs of Frequency</a:t>
            </a:r>
            <a:r>
              <a:rPr lang="en-US" sz="2400" dirty="0"/>
              <a:t> indicate answer the question </a:t>
            </a:r>
            <a:r>
              <a:rPr lang="en-US" sz="2400" i="1" dirty="0"/>
              <a:t>how often</a:t>
            </a:r>
            <a:r>
              <a:rPr lang="en-US" sz="2400" dirty="0"/>
              <a:t>? They are: Always, usually, often, sometimes, rarely, never </a:t>
            </a:r>
            <a:endParaRPr lang="en-IN" sz="2400" dirty="0"/>
          </a:p>
          <a:p>
            <a:r>
              <a:rPr lang="en-US" sz="2400" dirty="0" smtClean="0"/>
              <a:t>The </a:t>
            </a:r>
            <a:r>
              <a:rPr lang="en-US" sz="2400" dirty="0"/>
              <a:t>students in ESOL 98 </a:t>
            </a:r>
            <a:r>
              <a:rPr lang="en-US" sz="2400" b="1" i="1" dirty="0"/>
              <a:t>always</a:t>
            </a:r>
            <a:r>
              <a:rPr lang="en-US" sz="2400" dirty="0"/>
              <a:t> study very hard.</a:t>
            </a:r>
            <a:endParaRPr lang="en-IN" sz="2400" dirty="0"/>
          </a:p>
          <a:p>
            <a:r>
              <a:rPr lang="en-US" sz="2400" dirty="0"/>
              <a:t>They </a:t>
            </a:r>
            <a:r>
              <a:rPr lang="en-US" sz="2400" b="1" i="1" dirty="0"/>
              <a:t>rarely</a:t>
            </a:r>
            <a:r>
              <a:rPr lang="en-US" sz="2400" dirty="0"/>
              <a:t> forget to do their homework.  </a:t>
            </a:r>
            <a:endParaRPr lang="en-IN" sz="2400" dirty="0"/>
          </a:p>
        </p:txBody>
      </p:sp>
    </p:spTree>
    <p:extLst>
      <p:ext uri="{BB962C8B-B14F-4D97-AF65-F5344CB8AC3E}">
        <p14:creationId xmlns:p14="http://schemas.microsoft.com/office/powerpoint/2010/main" val="3222833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30" y="28782"/>
            <a:ext cx="8356893" cy="6001643"/>
          </a:xfrm>
          <a:prstGeom prst="rect">
            <a:avLst/>
          </a:prstGeom>
        </p:spPr>
        <p:txBody>
          <a:bodyPr wrap="square">
            <a:spAutoFit/>
          </a:bodyPr>
          <a:lstStyle/>
          <a:p>
            <a:r>
              <a:rPr lang="en-US" sz="3200" b="1" dirty="0"/>
              <a:t>4. Adverbs of place</a:t>
            </a:r>
            <a:r>
              <a:rPr lang="en-US" sz="3200" dirty="0"/>
              <a:t> refers where the action done. They are here, there etc.  </a:t>
            </a:r>
            <a:endParaRPr lang="en-IN" sz="3200" dirty="0"/>
          </a:p>
          <a:p>
            <a:r>
              <a:rPr lang="en-US" sz="3200" dirty="0"/>
              <a:t>I went </a:t>
            </a:r>
            <a:r>
              <a:rPr lang="en-US" sz="3200" b="1" i="1" dirty="0"/>
              <a:t>there</a:t>
            </a:r>
            <a:r>
              <a:rPr lang="en-US" sz="3200" b="1" dirty="0"/>
              <a:t>.</a:t>
            </a:r>
            <a:endParaRPr lang="en-IN" sz="3200" dirty="0"/>
          </a:p>
          <a:p>
            <a:r>
              <a:rPr lang="en-US" sz="3200" dirty="0"/>
              <a:t>Please come </a:t>
            </a:r>
            <a:r>
              <a:rPr lang="en-US" sz="3200" b="1" i="1" dirty="0"/>
              <a:t>here.</a:t>
            </a:r>
            <a:endParaRPr lang="en-IN" sz="3200" dirty="0"/>
          </a:p>
          <a:p>
            <a:r>
              <a:rPr lang="en-US" sz="3200" b="1" dirty="0"/>
              <a:t>5. Adverbs of time </a:t>
            </a:r>
            <a:r>
              <a:rPr lang="en-US" sz="3200" dirty="0"/>
              <a:t>describe when the action is done. They are now, yesterday, soon etc. </a:t>
            </a:r>
            <a:endParaRPr lang="en-IN" sz="3200" dirty="0"/>
          </a:p>
          <a:p>
            <a:r>
              <a:rPr lang="en-US" sz="3200" dirty="0"/>
              <a:t>She will come here </a:t>
            </a:r>
            <a:r>
              <a:rPr lang="en-US" sz="3200" b="1" i="1" dirty="0"/>
              <a:t>soon.</a:t>
            </a:r>
            <a:endParaRPr lang="en-IN" sz="3200" dirty="0"/>
          </a:p>
          <a:p>
            <a:r>
              <a:rPr lang="en-US" sz="3200" dirty="0"/>
              <a:t>They came </a:t>
            </a:r>
            <a:r>
              <a:rPr lang="en-US" sz="3200" b="1" i="1" dirty="0"/>
              <a:t>yesterday.</a:t>
            </a:r>
            <a:endParaRPr lang="en-IN" sz="3200" dirty="0"/>
          </a:p>
          <a:p>
            <a:r>
              <a:rPr lang="en-US" sz="3200" b="1" dirty="0"/>
              <a:t>6. Adverbs of degree </a:t>
            </a:r>
            <a:r>
              <a:rPr lang="en-US" sz="3200" dirty="0"/>
              <a:t>describe how the action is done. They are how long, very etc.., soon etc.  </a:t>
            </a:r>
            <a:endParaRPr lang="en-IN" sz="3200" dirty="0"/>
          </a:p>
          <a:p>
            <a:r>
              <a:rPr lang="en-US" sz="3200" b="1" i="1" dirty="0"/>
              <a:t>How long</a:t>
            </a:r>
            <a:r>
              <a:rPr lang="en-US" sz="3200" dirty="0"/>
              <a:t> will you stay in Bangalore?</a:t>
            </a:r>
            <a:endParaRPr lang="en-IN" sz="3200" dirty="0"/>
          </a:p>
          <a:p>
            <a:r>
              <a:rPr lang="en-US" sz="3200" dirty="0"/>
              <a:t>He is </a:t>
            </a:r>
            <a:r>
              <a:rPr lang="en-US" sz="3200" b="1" dirty="0"/>
              <a:t>very</a:t>
            </a:r>
            <a:r>
              <a:rPr lang="en-US" sz="3200" dirty="0"/>
              <a:t> great.</a:t>
            </a:r>
            <a:endParaRPr lang="en-IN" sz="3200" dirty="0"/>
          </a:p>
        </p:txBody>
      </p:sp>
    </p:spTree>
    <p:extLst>
      <p:ext uri="{BB962C8B-B14F-4D97-AF65-F5344CB8AC3E}">
        <p14:creationId xmlns:p14="http://schemas.microsoft.com/office/powerpoint/2010/main" val="1392460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66" y="116632"/>
            <a:ext cx="8340657" cy="6740307"/>
          </a:xfrm>
          <a:prstGeom prst="rect">
            <a:avLst/>
          </a:prstGeom>
        </p:spPr>
        <p:txBody>
          <a:bodyPr wrap="square">
            <a:spAutoFit/>
          </a:bodyPr>
          <a:lstStyle/>
          <a:p>
            <a:r>
              <a:rPr lang="en-US" sz="2400" b="1" dirty="0"/>
              <a:t>5. Adjectives:</a:t>
            </a:r>
            <a:r>
              <a:rPr lang="en-US" sz="2400" dirty="0"/>
              <a:t> An adjective modifies (describes) a noun or pronoun. Normally in English, the adjective comes before the noun. </a:t>
            </a:r>
            <a:endParaRPr lang="en-IN" sz="2400" dirty="0"/>
          </a:p>
          <a:p>
            <a:r>
              <a:rPr lang="en-US" sz="2400" b="1" dirty="0" smtClean="0"/>
              <a:t>I </a:t>
            </a:r>
            <a:r>
              <a:rPr lang="en-US" sz="2400" b="1" dirty="0"/>
              <a:t>feel </a:t>
            </a:r>
            <a:r>
              <a:rPr lang="en-US" sz="2400" b="1" i="1" dirty="0"/>
              <a:t>happy</a:t>
            </a:r>
            <a:r>
              <a:rPr lang="en-US" sz="2400" b="1" dirty="0"/>
              <a:t>.</a:t>
            </a:r>
            <a:endParaRPr lang="en-IN" sz="2400" dirty="0"/>
          </a:p>
          <a:p>
            <a:r>
              <a:rPr lang="en-US" sz="2400" b="1" dirty="0"/>
              <a:t>She is </a:t>
            </a:r>
            <a:r>
              <a:rPr lang="en-US" sz="2400" b="1" i="1" dirty="0"/>
              <a:t>afraid</a:t>
            </a:r>
            <a:r>
              <a:rPr lang="en-US" sz="2400" dirty="0" smtClean="0"/>
              <a:t>.</a:t>
            </a:r>
          </a:p>
          <a:p>
            <a:r>
              <a:rPr lang="en-US" sz="2400" b="1" dirty="0"/>
              <a:t>Kinds of Adjectives:</a:t>
            </a:r>
            <a:endParaRPr lang="en-IN" sz="2400" dirty="0"/>
          </a:p>
          <a:p>
            <a:r>
              <a:rPr lang="en-US" sz="2400" b="1" dirty="0"/>
              <a:t>1. Adjective of quality: </a:t>
            </a:r>
            <a:r>
              <a:rPr lang="en-US" sz="2400" dirty="0"/>
              <a:t>An adjective is used to talk about the quality of the person or thing is known as adjective of quality.</a:t>
            </a:r>
            <a:endParaRPr lang="en-IN" sz="2400" dirty="0"/>
          </a:p>
          <a:p>
            <a:r>
              <a:rPr lang="en-US" sz="2400" b="1" dirty="0"/>
              <a:t>For example:</a:t>
            </a:r>
            <a:r>
              <a:rPr lang="en-US" sz="2400" dirty="0"/>
              <a:t> Wealthy, regional, industrial, fundamental, elementary, and primary.</a:t>
            </a:r>
            <a:endParaRPr lang="en-IN" sz="2400" dirty="0"/>
          </a:p>
          <a:p>
            <a:pPr lvl="0"/>
            <a:r>
              <a:rPr lang="en-US" sz="2400" dirty="0"/>
              <a:t>Telugu is </a:t>
            </a:r>
            <a:r>
              <a:rPr lang="en-US" sz="2400" b="1" i="1" dirty="0"/>
              <a:t>regional</a:t>
            </a:r>
            <a:r>
              <a:rPr lang="en-US" sz="2400" dirty="0"/>
              <a:t> language.</a:t>
            </a:r>
            <a:endParaRPr lang="en-IN" sz="2400" dirty="0"/>
          </a:p>
          <a:p>
            <a:r>
              <a:rPr lang="en-US" sz="2400" b="1" dirty="0" smtClean="0"/>
              <a:t>2</a:t>
            </a:r>
            <a:r>
              <a:rPr lang="en-US" sz="2400" b="1" dirty="0"/>
              <a:t>. Adjective of quantity: </a:t>
            </a:r>
            <a:r>
              <a:rPr lang="en-US" sz="2400" dirty="0"/>
              <a:t>An adjective is used to talk about the quantity of things is known as adjective of quantity.</a:t>
            </a:r>
            <a:endParaRPr lang="en-IN" sz="2400" dirty="0"/>
          </a:p>
          <a:p>
            <a:r>
              <a:rPr lang="en-US" sz="2400" b="1" dirty="0"/>
              <a:t>For example: </a:t>
            </a:r>
            <a:r>
              <a:rPr lang="en-US" sz="2400" dirty="0"/>
              <a:t>little, much, enough, no, any, whole, all, great, half, sufficient.</a:t>
            </a:r>
            <a:endParaRPr lang="en-IN" sz="2400" dirty="0"/>
          </a:p>
          <a:p>
            <a:pPr lvl="0"/>
            <a:r>
              <a:rPr lang="en-US" sz="2400" dirty="0"/>
              <a:t>There is a </a:t>
            </a:r>
            <a:r>
              <a:rPr lang="en-US" sz="2400" b="1" i="1" dirty="0"/>
              <a:t>little</a:t>
            </a:r>
            <a:r>
              <a:rPr lang="en-US" sz="2400" dirty="0"/>
              <a:t> milk in the jug.</a:t>
            </a:r>
            <a:endParaRPr lang="en-IN" sz="2400" dirty="0"/>
          </a:p>
          <a:p>
            <a:pPr lvl="0"/>
            <a:r>
              <a:rPr lang="en-US" sz="2400" dirty="0"/>
              <a:t>My father earned </a:t>
            </a:r>
            <a:r>
              <a:rPr lang="en-US" sz="2400" b="1" i="1" dirty="0"/>
              <a:t>enough</a:t>
            </a:r>
            <a:r>
              <a:rPr lang="en-US" sz="2400" dirty="0"/>
              <a:t> money.</a:t>
            </a:r>
            <a:endParaRPr lang="en-IN" sz="2400" dirty="0"/>
          </a:p>
          <a:p>
            <a:endParaRPr lang="en-IN" sz="2400" dirty="0"/>
          </a:p>
        </p:txBody>
      </p:sp>
    </p:spTree>
    <p:extLst>
      <p:ext uri="{BB962C8B-B14F-4D97-AF65-F5344CB8AC3E}">
        <p14:creationId xmlns:p14="http://schemas.microsoft.com/office/powerpoint/2010/main" val="1867223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6" y="0"/>
            <a:ext cx="8444666" cy="6186309"/>
          </a:xfrm>
          <a:prstGeom prst="rect">
            <a:avLst/>
          </a:prstGeom>
        </p:spPr>
        <p:txBody>
          <a:bodyPr wrap="square">
            <a:spAutoFit/>
          </a:bodyPr>
          <a:lstStyle/>
          <a:p>
            <a:r>
              <a:rPr lang="en-US" sz="3600" b="1" dirty="0"/>
              <a:t>3. Adjective of number: </a:t>
            </a:r>
            <a:r>
              <a:rPr lang="en-US" sz="3600" dirty="0"/>
              <a:t>An adjective is used to talk about the number of the things is known as adjective of quality.</a:t>
            </a:r>
            <a:endParaRPr lang="en-IN" sz="3600" dirty="0"/>
          </a:p>
          <a:p>
            <a:r>
              <a:rPr lang="en-US" sz="3600" b="1" dirty="0"/>
              <a:t>For example: </a:t>
            </a:r>
            <a:r>
              <a:rPr lang="en-US" sz="3600" dirty="0"/>
              <a:t>five, few, first, one.</a:t>
            </a:r>
            <a:endParaRPr lang="en-IN" sz="3600" dirty="0"/>
          </a:p>
          <a:p>
            <a:pPr lvl="0"/>
            <a:r>
              <a:rPr lang="en-US" sz="3600" dirty="0"/>
              <a:t>Only </a:t>
            </a:r>
            <a:r>
              <a:rPr lang="en-US" sz="3600" b="1" i="1" dirty="0"/>
              <a:t>few</a:t>
            </a:r>
            <a:r>
              <a:rPr lang="en-US" sz="3600" dirty="0"/>
              <a:t> people are kind to the poor.</a:t>
            </a:r>
            <a:endParaRPr lang="en-IN" sz="3600" dirty="0"/>
          </a:p>
          <a:p>
            <a:endParaRPr lang="en-IN" sz="3600" dirty="0"/>
          </a:p>
          <a:p>
            <a:r>
              <a:rPr lang="en-US" sz="3600" b="1" dirty="0"/>
              <a:t>4. Demonstrative adjective: </a:t>
            </a:r>
            <a:r>
              <a:rPr lang="en-US" sz="3600" dirty="0"/>
              <a:t>An adjective is used to point out the persons or things are known as </a:t>
            </a:r>
            <a:r>
              <a:rPr lang="en-US" sz="3600" b="1" dirty="0"/>
              <a:t>Demonstrative adjective</a:t>
            </a:r>
            <a:r>
              <a:rPr lang="en-US" sz="3600" dirty="0"/>
              <a:t>.</a:t>
            </a:r>
            <a:endParaRPr lang="en-IN" sz="3600" dirty="0"/>
          </a:p>
          <a:p>
            <a:r>
              <a:rPr lang="en-US" sz="3600" b="1" dirty="0"/>
              <a:t>For example: This, that, these, those.</a:t>
            </a:r>
            <a:endParaRPr lang="en-IN" sz="3600" dirty="0"/>
          </a:p>
          <a:p>
            <a:pPr lvl="0"/>
            <a:r>
              <a:rPr lang="en-US" sz="3600" b="1" i="1" dirty="0"/>
              <a:t>This</a:t>
            </a:r>
            <a:r>
              <a:rPr lang="en-US" sz="3600" dirty="0"/>
              <a:t> book is very interesting.</a:t>
            </a:r>
            <a:endParaRPr lang="en-IN" sz="3600" dirty="0"/>
          </a:p>
        </p:txBody>
      </p:sp>
    </p:spTree>
    <p:extLst>
      <p:ext uri="{BB962C8B-B14F-4D97-AF65-F5344CB8AC3E}">
        <p14:creationId xmlns:p14="http://schemas.microsoft.com/office/powerpoint/2010/main" val="1314934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72" y="-152247"/>
            <a:ext cx="8522168" cy="7109639"/>
          </a:xfrm>
          <a:prstGeom prst="rect">
            <a:avLst/>
          </a:prstGeom>
        </p:spPr>
        <p:txBody>
          <a:bodyPr wrap="square">
            <a:spAutoFit/>
          </a:bodyPr>
          <a:lstStyle/>
          <a:p>
            <a:r>
              <a:rPr lang="en-US" sz="2400" b="1" dirty="0"/>
              <a:t>6. Prepositions: </a:t>
            </a:r>
            <a:r>
              <a:rPr lang="en-US" sz="2400" dirty="0"/>
              <a:t>Prepositions are words that, like conjunctions, connect a noun or pronoun to another word in a sentence. Some common prepositions:  </a:t>
            </a:r>
            <a:endParaRPr lang="en-US" sz="2400" dirty="0" smtClean="0"/>
          </a:p>
          <a:p>
            <a:r>
              <a:rPr lang="en-US" sz="2400" b="1" dirty="0"/>
              <a:t>1. Simple prepositions</a:t>
            </a:r>
            <a:r>
              <a:rPr lang="en-US" sz="2400" dirty="0"/>
              <a:t> are  as, to, of, by etc</a:t>
            </a:r>
            <a:r>
              <a:rPr lang="en-US" sz="2400" dirty="0" smtClean="0"/>
              <a:t>.</a:t>
            </a:r>
            <a:endParaRPr lang="en-IN" sz="2400" dirty="0"/>
          </a:p>
          <a:p>
            <a:r>
              <a:rPr lang="en-US" sz="2400" b="1" dirty="0"/>
              <a:t>2. Double prepositions</a:t>
            </a:r>
            <a:r>
              <a:rPr lang="en-US" sz="2400" dirty="0"/>
              <a:t> constitute two words they are out of, next to etc</a:t>
            </a:r>
            <a:r>
              <a:rPr lang="en-US" sz="2400" dirty="0" smtClean="0"/>
              <a:t>.</a:t>
            </a:r>
            <a:endParaRPr lang="en-IN" sz="2400" dirty="0"/>
          </a:p>
          <a:p>
            <a:r>
              <a:rPr lang="en-US" sz="2400" b="1" dirty="0"/>
              <a:t>3. Compound prepositions </a:t>
            </a:r>
            <a:r>
              <a:rPr lang="en-US" sz="2400" dirty="0"/>
              <a:t>are about, above, inside etc</a:t>
            </a:r>
            <a:r>
              <a:rPr lang="en-US" sz="2400" dirty="0" smtClean="0"/>
              <a:t>.</a:t>
            </a:r>
            <a:endParaRPr lang="en-IN" sz="2400" dirty="0"/>
          </a:p>
          <a:p>
            <a:r>
              <a:rPr lang="en-US" sz="2400" b="1" dirty="0"/>
              <a:t>4. Phrase prepositions</a:t>
            </a:r>
            <a:r>
              <a:rPr lang="en-US" sz="2400" dirty="0"/>
              <a:t> are in </a:t>
            </a:r>
            <a:r>
              <a:rPr lang="en-US" sz="2400" dirty="0" err="1"/>
              <a:t>favour</a:t>
            </a:r>
            <a:r>
              <a:rPr lang="en-US" sz="2400" dirty="0"/>
              <a:t> of, on account of, in order to, in addition to etc</a:t>
            </a:r>
            <a:r>
              <a:rPr lang="en-US" sz="2400" dirty="0" smtClean="0"/>
              <a:t>.</a:t>
            </a:r>
          </a:p>
          <a:p>
            <a:endParaRPr lang="en-US" sz="2400" b="1" dirty="0" smtClean="0"/>
          </a:p>
          <a:p>
            <a:r>
              <a:rPr lang="en-US" sz="2400" b="1" dirty="0" smtClean="0"/>
              <a:t>7</a:t>
            </a:r>
            <a:r>
              <a:rPr lang="en-US" sz="2400" b="1" dirty="0"/>
              <a:t>. </a:t>
            </a:r>
            <a:r>
              <a:rPr lang="en-US" sz="2400" b="1" dirty="0" smtClean="0"/>
              <a:t>Conjunctions: </a:t>
            </a:r>
            <a:r>
              <a:rPr lang="en-US" sz="2400" dirty="0" smtClean="0"/>
              <a:t>They </a:t>
            </a:r>
            <a:r>
              <a:rPr lang="en-US" sz="2400" dirty="0"/>
              <a:t>join together words and phrases. There are three kinds of conjunctions: coordinating conjunctions, correlative conjunctions, and subordinating conjunctions.  </a:t>
            </a:r>
            <a:r>
              <a:rPr lang="en-US" sz="2400" b="1" dirty="0"/>
              <a:t> </a:t>
            </a:r>
            <a:endParaRPr lang="en-IN" sz="2400" dirty="0"/>
          </a:p>
          <a:p>
            <a:r>
              <a:rPr lang="en-US" sz="2400" dirty="0" smtClean="0"/>
              <a:t>I </a:t>
            </a:r>
            <a:r>
              <a:rPr lang="en-US" sz="2400" dirty="0"/>
              <a:t>like to have tea </a:t>
            </a:r>
            <a:r>
              <a:rPr lang="en-US" sz="2400" b="1" i="1" dirty="0"/>
              <a:t>and</a:t>
            </a:r>
            <a:r>
              <a:rPr lang="en-US" sz="2400" dirty="0"/>
              <a:t> coffee</a:t>
            </a:r>
            <a:r>
              <a:rPr lang="en-US" sz="2400" dirty="0" smtClean="0"/>
              <a:t>.</a:t>
            </a:r>
            <a:endParaRPr lang="en-IN" sz="2400" dirty="0"/>
          </a:p>
          <a:p>
            <a:r>
              <a:rPr lang="en-US" sz="2400" b="1" dirty="0"/>
              <a:t>1. Coordinating </a:t>
            </a:r>
            <a:r>
              <a:rPr lang="en-US" sz="2400" b="1" dirty="0" smtClean="0"/>
              <a:t>Conjunctions</a:t>
            </a:r>
            <a:r>
              <a:rPr lang="en-IN" sz="2400" dirty="0"/>
              <a:t> </a:t>
            </a:r>
            <a:r>
              <a:rPr lang="en-US" sz="2400" dirty="0" smtClean="0"/>
              <a:t>There </a:t>
            </a:r>
            <a:r>
              <a:rPr lang="en-US" sz="2400" dirty="0"/>
              <a:t>are seven coordinating conjunctions in English. You can use the mnemonic device         </a:t>
            </a:r>
            <a:r>
              <a:rPr lang="en-US" sz="2400" i="1" dirty="0"/>
              <a:t>fan boys </a:t>
            </a:r>
            <a:r>
              <a:rPr lang="en-US" sz="2400" dirty="0"/>
              <a:t>to remember them. </a:t>
            </a:r>
            <a:endParaRPr lang="en-IN" sz="2400" dirty="0"/>
          </a:p>
          <a:p>
            <a:r>
              <a:rPr lang="en-US" sz="2400" b="1" dirty="0"/>
              <a:t>F</a:t>
            </a:r>
            <a:r>
              <a:rPr lang="en-US" sz="2400" dirty="0"/>
              <a:t>or, </a:t>
            </a:r>
            <a:r>
              <a:rPr lang="en-US" sz="2400" b="1" dirty="0"/>
              <a:t>A</a:t>
            </a:r>
            <a:r>
              <a:rPr lang="en-US" sz="2400" dirty="0"/>
              <a:t>nd, </a:t>
            </a:r>
            <a:r>
              <a:rPr lang="en-US" sz="2400" b="1" dirty="0"/>
              <a:t>N</a:t>
            </a:r>
            <a:r>
              <a:rPr lang="en-US" sz="2400" dirty="0"/>
              <a:t>or, </a:t>
            </a:r>
            <a:r>
              <a:rPr lang="en-US" sz="2400" b="1" dirty="0"/>
              <a:t>B</a:t>
            </a:r>
            <a:r>
              <a:rPr lang="en-US" sz="2400" dirty="0"/>
              <a:t>ut, </a:t>
            </a:r>
            <a:r>
              <a:rPr lang="en-US" sz="2400" b="1" dirty="0"/>
              <a:t>O</a:t>
            </a:r>
            <a:r>
              <a:rPr lang="en-US" sz="2400" dirty="0"/>
              <a:t>r, </a:t>
            </a:r>
            <a:r>
              <a:rPr lang="en-US" sz="2400" b="1" dirty="0"/>
              <a:t>Y</a:t>
            </a:r>
            <a:r>
              <a:rPr lang="en-US" sz="2400" dirty="0"/>
              <a:t>et, </a:t>
            </a:r>
            <a:r>
              <a:rPr lang="en-US" sz="2400" b="1" dirty="0"/>
              <a:t>S</a:t>
            </a:r>
            <a:r>
              <a:rPr lang="en-US" sz="2400" dirty="0"/>
              <a:t>o, </a:t>
            </a:r>
            <a:endParaRPr lang="en-IN" sz="2400" dirty="0"/>
          </a:p>
          <a:p>
            <a:r>
              <a:rPr lang="en-US" sz="2400" dirty="0" smtClean="0"/>
              <a:t>Ignacio </a:t>
            </a:r>
            <a:r>
              <a:rPr lang="en-US" sz="2400" dirty="0"/>
              <a:t>loves to dance, </a:t>
            </a:r>
            <a:r>
              <a:rPr lang="en-US" sz="2400" b="1" i="1" dirty="0"/>
              <a:t>but </a:t>
            </a:r>
            <a:r>
              <a:rPr lang="en-US" sz="2400" dirty="0" err="1"/>
              <a:t>Rocío</a:t>
            </a:r>
            <a:r>
              <a:rPr lang="en-US" sz="2400" dirty="0"/>
              <a:t> has no rhythm</a:t>
            </a:r>
            <a:r>
              <a:rPr lang="en-US" sz="2400" dirty="0" smtClean="0"/>
              <a:t>.</a:t>
            </a:r>
            <a:endParaRPr lang="en-IN" sz="2400" dirty="0"/>
          </a:p>
        </p:txBody>
      </p:sp>
    </p:spTree>
    <p:extLst>
      <p:ext uri="{BB962C8B-B14F-4D97-AF65-F5344CB8AC3E}">
        <p14:creationId xmlns:p14="http://schemas.microsoft.com/office/powerpoint/2010/main" val="811543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07504" y="146850"/>
            <a:ext cx="8712968" cy="659451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endParaRPr lang="en-IN" sz="2000" b="1" dirty="0">
              <a:solidFill>
                <a:srgbClr val="C00000"/>
              </a:solidFill>
            </a:endParaRPr>
          </a:p>
        </p:txBody>
      </p:sp>
      <p:sp>
        <p:nvSpPr>
          <p:cNvPr id="9" name="AutoShape 2" descr="Welcome to M S Ramaiah Institute of Technology (MSRIT) Online Resul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Welcome to M S Ramaiah Institute of Technology (MSRIT) Online Resul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2"/>
          <p:cNvSpPr>
            <a:spLocks noChangeArrowheads="1"/>
          </p:cNvSpPr>
          <p:nvPr/>
        </p:nvSpPr>
        <p:spPr bwMode="auto">
          <a:xfrm>
            <a:off x="0" y="909585"/>
            <a:ext cx="846043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UNIT I</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 Identifying Common errors in Writing and Speaking English</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lvl="0" algn="just" eaLnBrk="0" fontAlgn="base" hangingPunct="0">
              <a:spcBef>
                <a:spcPct val="0"/>
              </a:spcBef>
              <a:spcAft>
                <a:spcPct val="0"/>
              </a:spcAft>
              <a:tabLst>
                <a:tab pos="344488" algn="l"/>
              </a:tabLst>
            </a:pPr>
            <a:r>
              <a:rPr kumimoji="0" lang="en-US" b="0" i="0" u="none" strike="noStrike" cap="none" normalizeH="0" baseline="0" dirty="0" smtClean="0">
                <a:ln>
                  <a:noFill/>
                </a:ln>
                <a:solidFill>
                  <a:srgbClr val="0E101A"/>
                </a:solidFill>
                <a:effectLst/>
                <a:latin typeface="Arial" pitchFamily="34" charset="0"/>
                <a:ea typeface="Verdana" pitchFamily="34" charset="0"/>
                <a:cs typeface="Arial" pitchFamily="34" charset="0"/>
              </a:rPr>
              <a:t>Identifying common errors</a:t>
            </a:r>
            <a:r>
              <a:rPr kumimoji="0" lang="en-US" b="0" i="0" u="none" strike="noStrike" cap="none" normalizeH="0" dirty="0" smtClean="0">
                <a:ln>
                  <a:noFill/>
                </a:ln>
                <a:solidFill>
                  <a:srgbClr val="0E101A"/>
                </a:solidFill>
                <a:effectLst/>
                <a:latin typeface="Arial" pitchFamily="34" charset="0"/>
                <a:ea typeface="Verdana" pitchFamily="34" charset="0"/>
                <a:cs typeface="Arial" pitchFamily="34" charset="0"/>
              </a:rPr>
              <a:t> while using the parts of Speech, Use of Verbs &amp; Phrasal verbs, Auxiliary verbs and their forms, Subject verb agreement (Concord rules), Identifying common errors in </a:t>
            </a:r>
            <a:r>
              <a:rPr lang="en-US" dirty="0">
                <a:solidFill>
                  <a:srgbClr val="0E101A"/>
                </a:solidFill>
                <a:latin typeface="Arial" pitchFamily="34" charset="0"/>
                <a:ea typeface="Verdana" pitchFamily="34" charset="0"/>
                <a:cs typeface="Arial" pitchFamily="34" charset="0"/>
              </a:rPr>
              <a:t>Subject verb agreement </a:t>
            </a:r>
            <a:r>
              <a:rPr lang="en-US" dirty="0" smtClean="0">
                <a:solidFill>
                  <a:srgbClr val="0E101A"/>
                </a:solidFill>
                <a:latin typeface="Arial" pitchFamily="34" charset="0"/>
                <a:ea typeface="Verdana" pitchFamily="34" charset="0"/>
                <a:cs typeface="Arial" pitchFamily="34" charset="0"/>
              </a:rPr>
              <a:t>and Tenses</a:t>
            </a:r>
            <a:endParaRPr kumimoji="0" lang="en-US" sz="110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344488" algn="l"/>
              </a:tabLst>
            </a:pPr>
            <a:endPar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UNIT II</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Nature</a:t>
            </a:r>
            <a:r>
              <a:rPr kumimoji="0" lang="en-US" b="1" i="0" u="none" strike="noStrike" cap="none" normalizeH="0" dirty="0" smtClean="0">
                <a:ln>
                  <a:noFill/>
                </a:ln>
                <a:solidFill>
                  <a:srgbClr val="0E101A"/>
                </a:solidFill>
                <a:effectLst/>
                <a:latin typeface="Arial" pitchFamily="34" charset="0"/>
                <a:ea typeface="Verdana" pitchFamily="34" charset="0"/>
                <a:cs typeface="Arial" pitchFamily="34" charset="0"/>
              </a:rPr>
              <a:t> and style of Sensible writing</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344488" algn="l"/>
              </a:tabLst>
            </a:pPr>
            <a:r>
              <a:rPr kumimoji="0" lang="en-US" b="0" i="0" u="none" strike="noStrike" cap="none" normalizeH="0" baseline="0" dirty="0" smtClean="0">
                <a:ln>
                  <a:noFill/>
                </a:ln>
                <a:solidFill>
                  <a:srgbClr val="0E101A"/>
                </a:solidFill>
                <a:effectLst/>
                <a:latin typeface="Arial" pitchFamily="34" charset="0"/>
                <a:ea typeface="Verdana" pitchFamily="34" charset="0"/>
                <a:cs typeface="Arial" pitchFamily="34" charset="0"/>
              </a:rPr>
              <a:t>Principles of Formal writing, building introduction, key points and conclusion, Importance of proper punctuation,</a:t>
            </a:r>
            <a:r>
              <a:rPr kumimoji="0" lang="en-US" b="0" i="0" u="none" strike="noStrike" cap="none" normalizeH="0" dirty="0" smtClean="0">
                <a:ln>
                  <a:noFill/>
                </a:ln>
                <a:solidFill>
                  <a:srgbClr val="0E101A"/>
                </a:solidFill>
                <a:effectLst/>
                <a:latin typeface="Arial" pitchFamily="34" charset="0"/>
                <a:ea typeface="Verdana" pitchFamily="34" charset="0"/>
                <a:cs typeface="Arial" pitchFamily="34" charset="0"/>
              </a:rPr>
              <a:t> Usages of connectives, precise writing, Essay writing, Words commonly confused/ misused</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endPar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UNIT III</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4488" algn="l"/>
              </a:tabLst>
            </a:pPr>
            <a:r>
              <a:rPr kumimoji="0" lang="en-US" b="1" i="0" u="none" strike="noStrike" cap="none" normalizeH="0" baseline="0" dirty="0" smtClean="0">
                <a:ln>
                  <a:noFill/>
                </a:ln>
                <a:solidFill>
                  <a:srgbClr val="0E101A"/>
                </a:solidFill>
                <a:effectLst/>
                <a:latin typeface="Arial" pitchFamily="34" charset="0"/>
                <a:ea typeface="Verdana" pitchFamily="34" charset="0"/>
                <a:cs typeface="Arial" pitchFamily="34" charset="0"/>
              </a:rPr>
              <a:t>Technical reading</a:t>
            </a:r>
            <a:r>
              <a:rPr lang="en-US" b="1" dirty="0" smtClean="0">
                <a:solidFill>
                  <a:srgbClr val="0E101A"/>
                </a:solidFill>
                <a:latin typeface="Arial" pitchFamily="34" charset="0"/>
                <a:ea typeface="Verdana" pitchFamily="34" charset="0"/>
                <a:cs typeface="Arial" pitchFamily="34" charset="0"/>
              </a:rPr>
              <a:t> &amp; writing practices</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344488" algn="l"/>
              </a:tabLst>
            </a:pPr>
            <a:r>
              <a:rPr kumimoji="0" lang="en-US" b="0" i="0" u="none" strike="noStrike" cap="none" normalizeH="0" baseline="0" dirty="0" smtClean="0">
                <a:ln>
                  <a:noFill/>
                </a:ln>
                <a:solidFill>
                  <a:srgbClr val="0E101A"/>
                </a:solidFill>
                <a:effectLst/>
                <a:latin typeface="Arial" pitchFamily="34" charset="0"/>
                <a:ea typeface="Verdana" pitchFamily="34" charset="0"/>
                <a:cs typeface="Arial" pitchFamily="34" charset="0"/>
              </a:rPr>
              <a:t>Introduction to technical writing, Report writing, significance of reports, types of Reports,</a:t>
            </a:r>
            <a:r>
              <a:rPr kumimoji="0" lang="en-US" b="0" i="0" u="none" strike="noStrike" cap="none" normalizeH="0" dirty="0" smtClean="0">
                <a:ln>
                  <a:noFill/>
                </a:ln>
                <a:solidFill>
                  <a:srgbClr val="0E101A"/>
                </a:solidFill>
                <a:effectLst/>
                <a:latin typeface="Arial" pitchFamily="34" charset="0"/>
                <a:ea typeface="Verdana" pitchFamily="34" charset="0"/>
                <a:cs typeface="Arial" pitchFamily="34" charset="0"/>
              </a:rPr>
              <a:t> Introduction to Technical proposal writing, Types of Technical proposals, Characteristics of technical proposals, Grammar-Voices &amp; Reported speech</a:t>
            </a:r>
            <a:endParaRPr kumimoji="0" lang="en-US" sz="1050" b="0" i="0" u="none" strike="noStrike" cap="none" normalizeH="0" baseline="0" dirty="0" smtClean="0">
              <a:ln>
                <a:noFill/>
              </a:ln>
              <a:solidFill>
                <a:schemeClr val="tx1"/>
              </a:solidFill>
              <a:effectLst/>
              <a:latin typeface="Arial" pitchFamily="34" charset="0"/>
              <a:ea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4488" algn="l"/>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32047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782"/>
            <a:ext cx="8532440" cy="6093976"/>
          </a:xfrm>
          <a:prstGeom prst="rect">
            <a:avLst/>
          </a:prstGeom>
        </p:spPr>
        <p:txBody>
          <a:bodyPr wrap="square">
            <a:spAutoFit/>
          </a:bodyPr>
          <a:lstStyle/>
          <a:p>
            <a:r>
              <a:rPr lang="en-US" sz="2600" b="1" dirty="0"/>
              <a:t>2. Correlative Conjunctions</a:t>
            </a:r>
            <a:r>
              <a:rPr lang="en-US" sz="2600" dirty="0"/>
              <a:t> also join ideas, but they do not work in pairs. They are:</a:t>
            </a:r>
            <a:endParaRPr lang="en-IN" sz="2600" dirty="0"/>
          </a:p>
          <a:p>
            <a:r>
              <a:rPr lang="en-US" sz="2600" dirty="0"/>
              <a:t>Both…and, neither…nor, whether…or, either…or, not only…but also </a:t>
            </a:r>
            <a:endParaRPr lang="en-IN" sz="2600" dirty="0"/>
          </a:p>
          <a:p>
            <a:r>
              <a:rPr lang="en-US" sz="2600" b="1" i="1" dirty="0"/>
              <a:t>Not only</a:t>
            </a:r>
            <a:r>
              <a:rPr lang="en-US" sz="2600" dirty="0"/>
              <a:t> am I happy about the grades, </a:t>
            </a:r>
            <a:r>
              <a:rPr lang="en-US" sz="2600" b="1" i="1" dirty="0"/>
              <a:t>but</a:t>
            </a:r>
            <a:r>
              <a:rPr lang="en-US" sz="2600" dirty="0"/>
              <a:t> I am also excited that you are learning!</a:t>
            </a:r>
            <a:endParaRPr lang="en-IN" sz="2600" dirty="0"/>
          </a:p>
          <a:p>
            <a:r>
              <a:rPr lang="en-US" sz="2600" b="1" i="1" dirty="0"/>
              <a:t>3. Subordinating Conjunctions</a:t>
            </a:r>
            <a:r>
              <a:rPr lang="en-US" sz="2600" dirty="0"/>
              <a:t> join an independent clause to a subordinate clause. That is, they join a clause that can stand alone with a clause that cannot stand alone. Some frequently used subordinating conjunctions are: </a:t>
            </a:r>
            <a:endParaRPr lang="en-IN" sz="2600" dirty="0"/>
          </a:p>
          <a:p>
            <a:r>
              <a:rPr lang="en-US" sz="2600" dirty="0"/>
              <a:t>After, although, as, as if, because, before, even if, even though, if, since, so that, though, unless, until, when, whenever, where, wherever, whether, while. </a:t>
            </a:r>
            <a:endParaRPr lang="en-IN" sz="2600" dirty="0"/>
          </a:p>
          <a:p>
            <a:r>
              <a:rPr lang="en-US" sz="2600" b="1" dirty="0"/>
              <a:t> 4. Compound/Combined Conjunctions</a:t>
            </a:r>
            <a:r>
              <a:rPr lang="en-US" sz="2600" dirty="0"/>
              <a:t> also join ideas, but they work in pairs. They are: as well as, as soon as, so that etc.</a:t>
            </a:r>
            <a:endParaRPr lang="en-IN" sz="2600" dirty="0"/>
          </a:p>
        </p:txBody>
      </p:sp>
    </p:spTree>
    <p:extLst>
      <p:ext uri="{BB962C8B-B14F-4D97-AF65-F5344CB8AC3E}">
        <p14:creationId xmlns:p14="http://schemas.microsoft.com/office/powerpoint/2010/main" val="1838559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260648"/>
            <a:ext cx="8280920" cy="6555641"/>
          </a:xfrm>
          <a:prstGeom prst="rect">
            <a:avLst/>
          </a:prstGeom>
        </p:spPr>
        <p:txBody>
          <a:bodyPr wrap="square">
            <a:spAutoFit/>
          </a:bodyPr>
          <a:lstStyle/>
          <a:p>
            <a:pPr algn="just"/>
            <a:r>
              <a:rPr lang="en-US" sz="2800" b="1" dirty="0"/>
              <a:t>8. Interjections:</a:t>
            </a:r>
            <a:endParaRPr lang="en-IN" sz="2800" dirty="0"/>
          </a:p>
          <a:p>
            <a:pPr algn="just"/>
            <a:r>
              <a:rPr lang="en-US" sz="2800" dirty="0"/>
              <a:t>Interjections are words used to express emotional states. They can usually be found in narrative writing, interviews, and in spoken English. They can stand alone. </a:t>
            </a:r>
            <a:endParaRPr lang="en-IN" sz="2800" dirty="0"/>
          </a:p>
          <a:p>
            <a:pPr algn="just"/>
            <a:r>
              <a:rPr lang="en-US" sz="2800" b="1" dirty="0"/>
              <a:t>For example: </a:t>
            </a:r>
            <a:endParaRPr lang="en-IN" sz="2800" dirty="0"/>
          </a:p>
          <a:p>
            <a:pPr algn="just"/>
            <a:r>
              <a:rPr lang="en-US" sz="2800" i="1" dirty="0"/>
              <a:t>Oh! Wow! Ouch! Oops! Hey!</a:t>
            </a:r>
            <a:endParaRPr lang="en-IN" sz="2800" dirty="0"/>
          </a:p>
          <a:p>
            <a:pPr algn="just"/>
            <a:r>
              <a:rPr lang="en-US" sz="2800" b="1" dirty="0"/>
              <a:t>Punctuation Note:</a:t>
            </a:r>
            <a:r>
              <a:rPr lang="en-US" sz="2800" dirty="0"/>
              <a:t> They are punctuated with either commas or exclamation marks. Mild interjections are followed by a comma, but stronger interjections are punctuated with an exclamation mark (!).</a:t>
            </a:r>
            <a:endParaRPr lang="en-IN" sz="2800" dirty="0"/>
          </a:p>
          <a:p>
            <a:pPr algn="just"/>
            <a:r>
              <a:rPr lang="en-US" sz="2800" b="1" i="1" dirty="0"/>
              <a:t>Oh, </a:t>
            </a:r>
            <a:r>
              <a:rPr lang="en-US" sz="2800" i="1" dirty="0"/>
              <a:t>we’re late for the movie.</a:t>
            </a:r>
            <a:endParaRPr lang="en-IN" sz="2800" dirty="0"/>
          </a:p>
          <a:p>
            <a:pPr algn="just"/>
            <a:r>
              <a:rPr lang="en-US" sz="2800" dirty="0"/>
              <a:t>Generally, the movie is not an important destination. Therefore, the person making this statement will sound less urgent than the next example. </a:t>
            </a:r>
            <a:endParaRPr lang="en-IN" sz="2800" dirty="0"/>
          </a:p>
          <a:p>
            <a:pPr algn="just"/>
            <a:r>
              <a:rPr lang="en-US" sz="2800" b="1" i="1" dirty="0"/>
              <a:t>Oh! </a:t>
            </a:r>
            <a:r>
              <a:rPr lang="en-US" sz="2800" i="1" dirty="0"/>
              <a:t>I’m late for work.</a:t>
            </a:r>
            <a:endParaRPr lang="en-IN" sz="2800" dirty="0"/>
          </a:p>
        </p:txBody>
      </p:sp>
    </p:spTree>
    <p:extLst>
      <p:ext uri="{BB962C8B-B14F-4D97-AF65-F5344CB8AC3E}">
        <p14:creationId xmlns:p14="http://schemas.microsoft.com/office/powerpoint/2010/main" val="762926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71373244"/>
              </p:ext>
            </p:extLst>
          </p:nvPr>
        </p:nvGraphicFramePr>
        <p:xfrm>
          <a:off x="8505" y="17269"/>
          <a:ext cx="9099999" cy="7360920"/>
        </p:xfrm>
        <a:graphic>
          <a:graphicData uri="http://schemas.openxmlformats.org/drawingml/2006/table">
            <a:tbl>
              <a:tblPr firstRow="1" firstCol="1" bandRow="1">
                <a:tableStyleId>{5C22544A-7EE6-4342-B048-85BDC9FD1C3A}</a:tableStyleId>
              </a:tblPr>
              <a:tblGrid>
                <a:gridCol w="9099999"/>
              </a:tblGrid>
              <a:tr h="933306">
                <a:tc>
                  <a:txBody>
                    <a:bodyPr/>
                    <a:lstStyle/>
                    <a:p>
                      <a:pPr marL="0" marR="0">
                        <a:lnSpc>
                          <a:spcPct val="115000"/>
                        </a:lnSpc>
                        <a:spcBef>
                          <a:spcPts val="0"/>
                        </a:spcBef>
                        <a:spcAft>
                          <a:spcPts val="0"/>
                        </a:spcAft>
                      </a:pPr>
                      <a:r>
                        <a:rPr lang="en-US" sz="2800" dirty="0">
                          <a:effectLst/>
                        </a:rPr>
                        <a:t> </a:t>
                      </a:r>
                      <a:r>
                        <a:rPr lang="en-US" sz="2800" dirty="0" smtClean="0">
                          <a:effectLst/>
                        </a:rPr>
                        <a:t>Identify </a:t>
                      </a:r>
                      <a:r>
                        <a:rPr lang="en-US" sz="2800" dirty="0">
                          <a:effectLst/>
                        </a:rPr>
                        <a:t>the parts of speech for the underlined words given in the paragraph below</a:t>
                      </a:r>
                      <a:r>
                        <a:rPr lang="en-US" sz="2800" dirty="0" smtClean="0">
                          <a:effectLst/>
                        </a:rPr>
                        <a:t>.</a:t>
                      </a:r>
                      <a:endParaRPr lang="en-IN" sz="2400" dirty="0">
                        <a:effectLst/>
                        <a:latin typeface="Calibri"/>
                        <a:ea typeface="Times New Roman"/>
                        <a:cs typeface="Times New Roman"/>
                      </a:endParaRPr>
                    </a:p>
                  </a:txBody>
                  <a:tcPr marL="68580" marR="68580" marT="0" marB="0"/>
                </a:tc>
              </a:tr>
              <a:tr h="5907425">
                <a:tc>
                  <a:txBody>
                    <a:bodyPr/>
                    <a:lstStyle/>
                    <a:p>
                      <a:pPr marL="0" marR="0" algn="just">
                        <a:lnSpc>
                          <a:spcPct val="115000"/>
                        </a:lnSpc>
                        <a:spcBef>
                          <a:spcPts val="0"/>
                        </a:spcBef>
                        <a:spcAft>
                          <a:spcPts val="0"/>
                        </a:spcAft>
                      </a:pPr>
                      <a:r>
                        <a:rPr lang="en-US" sz="2800" dirty="0">
                          <a:effectLst/>
                        </a:rPr>
                        <a:t>An </a:t>
                      </a:r>
                      <a:r>
                        <a:rPr lang="en-US" sz="2800" u="sng" dirty="0">
                          <a:effectLst/>
                        </a:rPr>
                        <a:t>engineer</a:t>
                      </a:r>
                      <a:r>
                        <a:rPr lang="en-US" sz="2800" dirty="0">
                          <a:effectLst/>
                        </a:rPr>
                        <a:t> might interact with technology all day, but that doesn't mean he has no interaction with other people. He </a:t>
                      </a:r>
                      <a:r>
                        <a:rPr lang="en-US" sz="2800" u="sng" dirty="0">
                          <a:effectLst/>
                        </a:rPr>
                        <a:t>communicate</a:t>
                      </a:r>
                      <a:r>
                        <a:rPr lang="en-US" sz="2800" dirty="0">
                          <a:effectLst/>
                        </a:rPr>
                        <a:t>s with other engineers, with team members outside of engineering and </a:t>
                      </a:r>
                      <a:r>
                        <a:rPr lang="en-US" sz="2800" u="sng" dirty="0">
                          <a:effectLst/>
                        </a:rPr>
                        <a:t>often</a:t>
                      </a:r>
                      <a:r>
                        <a:rPr lang="en-US" sz="2800" dirty="0">
                          <a:effectLst/>
                        </a:rPr>
                        <a:t> with customers as well. Within engineering, effective communication makes it possible to transform requirements into the best possible working or workable solutions. Outside of engineering, </a:t>
                      </a:r>
                      <a:r>
                        <a:rPr lang="en-US" sz="2800" u="sng" dirty="0">
                          <a:effectLst/>
                        </a:rPr>
                        <a:t>effective</a:t>
                      </a:r>
                      <a:r>
                        <a:rPr lang="en-US" sz="2800" dirty="0">
                          <a:effectLst/>
                        </a:rPr>
                        <a:t> communication makes it possible to verify the team is working on all </a:t>
                      </a:r>
                      <a:r>
                        <a:rPr lang="en-US" sz="2800" u="sng" dirty="0">
                          <a:effectLst/>
                        </a:rPr>
                        <a:t>of</a:t>
                      </a:r>
                      <a:r>
                        <a:rPr lang="en-US" sz="2800" dirty="0">
                          <a:effectLst/>
                        </a:rPr>
                        <a:t> the right requirements, and to ensure the resulting solution can, in fact, be implemented. While all engineers should have good communication skills, global engineers face additional challenges, making effective communication an imperative. </a:t>
                      </a:r>
                      <a:endParaRPr lang="en-IN" sz="24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4173313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908720"/>
            <a:ext cx="7992888" cy="5078313"/>
          </a:xfrm>
          <a:prstGeom prst="rect">
            <a:avLst/>
          </a:prstGeom>
        </p:spPr>
        <p:txBody>
          <a:bodyPr wrap="square">
            <a:spAutoFit/>
          </a:bodyPr>
          <a:lstStyle/>
          <a:p>
            <a:pPr algn="ctr"/>
            <a:r>
              <a:rPr lang="en-US" sz="5400" b="1" dirty="0" smtClean="0"/>
              <a:t>Answers</a:t>
            </a:r>
          </a:p>
          <a:p>
            <a:r>
              <a:rPr lang="en-US" sz="5400" b="1" dirty="0" smtClean="0"/>
              <a:t>1.Engineer</a:t>
            </a:r>
            <a:r>
              <a:rPr lang="en-US" sz="5400" b="1" dirty="0"/>
              <a:t>: </a:t>
            </a:r>
            <a:r>
              <a:rPr lang="en-US" sz="5400" dirty="0"/>
              <a:t>Noun    </a:t>
            </a:r>
            <a:endParaRPr lang="en-US" sz="5400" dirty="0" smtClean="0"/>
          </a:p>
          <a:p>
            <a:r>
              <a:rPr lang="en-US" sz="5400" b="1" dirty="0" smtClean="0"/>
              <a:t>2.Communicates</a:t>
            </a:r>
            <a:r>
              <a:rPr lang="en-US" sz="5400" b="1" dirty="0"/>
              <a:t>: </a:t>
            </a:r>
            <a:r>
              <a:rPr lang="en-US" sz="5400" dirty="0"/>
              <a:t>Verb    </a:t>
            </a:r>
            <a:endParaRPr lang="en-US" sz="5400" dirty="0" smtClean="0"/>
          </a:p>
          <a:p>
            <a:r>
              <a:rPr lang="en-US" sz="5400" b="1" dirty="0" smtClean="0"/>
              <a:t>3.Often</a:t>
            </a:r>
            <a:r>
              <a:rPr lang="en-US" sz="5400" b="1" dirty="0"/>
              <a:t>: </a:t>
            </a:r>
            <a:r>
              <a:rPr lang="en-US" sz="5400" dirty="0"/>
              <a:t>Adverb   </a:t>
            </a:r>
            <a:endParaRPr lang="en-US" sz="5400" dirty="0" smtClean="0"/>
          </a:p>
          <a:p>
            <a:r>
              <a:rPr lang="en-US" sz="5400" b="1" dirty="0" smtClean="0"/>
              <a:t>4.Effective</a:t>
            </a:r>
            <a:r>
              <a:rPr lang="en-US" sz="5400" b="1" dirty="0"/>
              <a:t>: </a:t>
            </a:r>
            <a:r>
              <a:rPr lang="en-US" sz="5400" dirty="0"/>
              <a:t>Adjective     </a:t>
            </a:r>
            <a:endParaRPr lang="en-US" sz="5400" dirty="0" smtClean="0"/>
          </a:p>
          <a:p>
            <a:r>
              <a:rPr lang="en-US" sz="5400" b="1" dirty="0" smtClean="0"/>
              <a:t>5.Of</a:t>
            </a:r>
            <a:r>
              <a:rPr lang="en-US" sz="5400" b="1" dirty="0"/>
              <a:t>: </a:t>
            </a:r>
            <a:r>
              <a:rPr lang="en-US" sz="5400" dirty="0"/>
              <a:t>Preposition</a:t>
            </a:r>
            <a:endParaRPr lang="en-IN" sz="5400" dirty="0"/>
          </a:p>
        </p:txBody>
      </p:sp>
    </p:spTree>
    <p:extLst>
      <p:ext uri="{BB962C8B-B14F-4D97-AF65-F5344CB8AC3E}">
        <p14:creationId xmlns:p14="http://schemas.microsoft.com/office/powerpoint/2010/main" val="246086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lgn="ctr" eaLnBrk="0" fontAlgn="base" hangingPunct="0">
              <a:spcBef>
                <a:spcPct val="0"/>
              </a:spcBef>
              <a:spcAft>
                <a:spcPct val="0"/>
              </a:spcAft>
              <a:buNone/>
              <a:tabLst>
                <a:tab pos="344488" algn="l"/>
              </a:tabLst>
            </a:pPr>
            <a:r>
              <a:rPr lang="en-US" sz="5400" dirty="0">
                <a:solidFill>
                  <a:srgbClr val="0E101A"/>
                </a:solidFill>
                <a:latin typeface="Arial" pitchFamily="34" charset="0"/>
                <a:ea typeface="Verdana" pitchFamily="34" charset="0"/>
                <a:cs typeface="Arial" pitchFamily="34" charset="0"/>
              </a:rPr>
              <a:t>Use of Verbs &amp; Phrasal verbs, Auxiliary verbs and their forms</a:t>
            </a:r>
          </a:p>
          <a:p>
            <a:pPr algn="ctr"/>
            <a:endParaRPr lang="en-IN" sz="4000" dirty="0"/>
          </a:p>
        </p:txBody>
      </p:sp>
    </p:spTree>
    <p:extLst>
      <p:ext uri="{BB962C8B-B14F-4D97-AF65-F5344CB8AC3E}">
        <p14:creationId xmlns:p14="http://schemas.microsoft.com/office/powerpoint/2010/main" val="304264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08920"/>
            <a:ext cx="7620000" cy="1143000"/>
          </a:xfrm>
        </p:spPr>
        <p:txBody>
          <a:bodyPr/>
          <a:lstStyle/>
          <a:p>
            <a:r>
              <a:rPr lang="en-US" sz="4800" b="1" dirty="0" smtClean="0">
                <a:solidFill>
                  <a:srgbClr val="C00000"/>
                </a:solidFill>
                <a:latin typeface="Adobe Garamond Pro" pitchFamily="18" charset="0"/>
              </a:rPr>
              <a:t>USAGE OF TENSE FORMS</a:t>
            </a:r>
            <a:endParaRPr lang="en-IN" b="1" dirty="0">
              <a:solidFill>
                <a:srgbClr val="C00000"/>
              </a:solidFill>
              <a:latin typeface="Adobe Garamond Pro" pitchFamily="18" charset="0"/>
            </a:endParaRPr>
          </a:p>
        </p:txBody>
      </p:sp>
      <p:sp>
        <p:nvSpPr>
          <p:cNvPr id="3" name="Rectangle 2"/>
          <p:cNvSpPr/>
          <p:nvPr/>
        </p:nvSpPr>
        <p:spPr>
          <a:xfrm>
            <a:off x="5076056" y="6536377"/>
            <a:ext cx="3384376"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tabLst>
                <a:tab pos="344488" algn="l"/>
              </a:tabLst>
            </a:pPr>
            <a:r>
              <a:rPr lang="en-US" sz="1200" dirty="0" smtClean="0">
                <a:latin typeface="Arial" pitchFamily="34" charset="0"/>
                <a:ea typeface="Verdana" pitchFamily="34" charset="0"/>
                <a:cs typeface="Arial" pitchFamily="34" charset="0"/>
              </a:rPr>
              <a:t>Dr.Udayakumar.HM, Assistant Professor,  RIT</a:t>
            </a:r>
            <a:endParaRPr lang="en-US" sz="1200" dirty="0">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2027186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esent Te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 y="0"/>
            <a:ext cx="9118848" cy="53732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ammatical Tense: Definition and Examp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 y="342900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79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679" y="432969"/>
            <a:ext cx="7543800" cy="456875"/>
          </a:xfrm>
        </p:spPr>
        <p:txBody>
          <a:bodyPr/>
          <a:lstStyle/>
          <a:p>
            <a:pPr lvl="0" algn="ctr" fontAlgn="base">
              <a:spcAft>
                <a:spcPct val="0"/>
              </a:spcAft>
            </a:pPr>
            <a:r>
              <a:rPr lang="en-US" sz="2400" b="1" dirty="0" smtClean="0">
                <a:solidFill>
                  <a:srgbClr val="0D0D0D"/>
                </a:solidFill>
                <a:latin typeface="Book Antiqua" pitchFamily="18" charset="0"/>
                <a:ea typeface="Calibri" pitchFamily="34" charset="0"/>
                <a:cs typeface="Times New Roman" pitchFamily="18" charset="0"/>
              </a:rPr>
              <a:t/>
            </a:r>
            <a:br>
              <a:rPr lang="en-US" sz="2400" b="1" dirty="0" smtClean="0">
                <a:solidFill>
                  <a:srgbClr val="0D0D0D"/>
                </a:solidFill>
                <a:latin typeface="Book Antiqua" pitchFamily="18" charset="0"/>
                <a:ea typeface="Calibri" pitchFamily="34" charset="0"/>
                <a:cs typeface="Times New Roman" pitchFamily="18" charset="0"/>
              </a:rPr>
            </a:br>
            <a:r>
              <a:rPr lang="en-US" sz="2400" b="1" dirty="0">
                <a:solidFill>
                  <a:srgbClr val="0D0D0D"/>
                </a:solidFill>
                <a:latin typeface="Book Antiqua" pitchFamily="18" charset="0"/>
                <a:ea typeface="Calibri" pitchFamily="34" charset="0"/>
                <a:cs typeface="Times New Roman" pitchFamily="18" charset="0"/>
              </a:rPr>
              <a:t/>
            </a:r>
            <a:br>
              <a:rPr lang="en-US" sz="2400" b="1" dirty="0">
                <a:solidFill>
                  <a:srgbClr val="0D0D0D"/>
                </a:solidFill>
                <a:latin typeface="Book Antiqua" pitchFamily="18" charset="0"/>
                <a:ea typeface="Calibri" pitchFamily="34" charset="0"/>
                <a:cs typeface="Times New Roman" pitchFamily="18" charset="0"/>
              </a:rPr>
            </a:br>
            <a:r>
              <a:rPr lang="en-US" sz="2400" b="1" dirty="0" smtClean="0">
                <a:solidFill>
                  <a:srgbClr val="0D0D0D"/>
                </a:solidFill>
                <a:latin typeface="Book Antiqua" pitchFamily="18" charset="0"/>
                <a:ea typeface="Calibri" pitchFamily="34" charset="0"/>
                <a:cs typeface="Times New Roman" pitchFamily="18" charset="0"/>
              </a:rPr>
              <a:t/>
            </a:r>
            <a:br>
              <a:rPr lang="en-US" sz="2400" b="1" dirty="0" smtClean="0">
                <a:solidFill>
                  <a:srgbClr val="0D0D0D"/>
                </a:solidFill>
                <a:latin typeface="Book Antiqua" pitchFamily="18" charset="0"/>
                <a:ea typeface="Calibri" pitchFamily="34" charset="0"/>
                <a:cs typeface="Times New Roman" pitchFamily="18" charset="0"/>
              </a:rPr>
            </a:br>
            <a:r>
              <a:rPr lang="en-US" sz="2400" b="1" dirty="0">
                <a:solidFill>
                  <a:srgbClr val="0D0D0D"/>
                </a:solidFill>
                <a:latin typeface="Book Antiqua" pitchFamily="18" charset="0"/>
                <a:ea typeface="Calibri" pitchFamily="34" charset="0"/>
                <a:cs typeface="Times New Roman" pitchFamily="18" charset="0"/>
              </a:rPr>
              <a:t/>
            </a:r>
            <a:br>
              <a:rPr lang="en-US" sz="2400" b="1" dirty="0">
                <a:solidFill>
                  <a:srgbClr val="0D0D0D"/>
                </a:solidFill>
                <a:latin typeface="Book Antiqua" pitchFamily="18" charset="0"/>
                <a:ea typeface="Calibri" pitchFamily="34" charset="0"/>
                <a:cs typeface="Times New Roman" pitchFamily="18" charset="0"/>
              </a:rPr>
            </a:br>
            <a:r>
              <a:rPr lang="en-US" sz="2400" b="1" dirty="0" smtClean="0">
                <a:solidFill>
                  <a:srgbClr val="0D0D0D"/>
                </a:solidFill>
                <a:latin typeface="Book Antiqua" pitchFamily="18" charset="0"/>
                <a:ea typeface="Calibri" pitchFamily="34" charset="0"/>
                <a:cs typeface="Times New Roman" pitchFamily="18" charset="0"/>
              </a:rPr>
              <a:t>TYPES </a:t>
            </a:r>
            <a:r>
              <a:rPr lang="en-US" sz="2400" b="1" dirty="0">
                <a:solidFill>
                  <a:srgbClr val="0D0D0D"/>
                </a:solidFill>
                <a:latin typeface="Book Antiqua" pitchFamily="18" charset="0"/>
                <a:ea typeface="Calibri" pitchFamily="34" charset="0"/>
                <a:cs typeface="Times New Roman" pitchFamily="18" charset="0"/>
              </a:rPr>
              <a:t>OF </a:t>
            </a:r>
            <a:r>
              <a:rPr lang="en-US" sz="2400" b="1" dirty="0" smtClean="0">
                <a:solidFill>
                  <a:srgbClr val="0D0D0D"/>
                </a:solidFill>
                <a:latin typeface="Book Antiqua" pitchFamily="18" charset="0"/>
                <a:ea typeface="Calibri" pitchFamily="34" charset="0"/>
                <a:cs typeface="Times New Roman" pitchFamily="18" charset="0"/>
              </a:rPr>
              <a:t>TENSES</a:t>
            </a:r>
            <a:r>
              <a:rPr lang="en-US" sz="1200" dirty="0" smtClean="0">
                <a:solidFill>
                  <a:schemeClr val="tx1"/>
                </a:solidFill>
                <a:latin typeface="Arial" pitchFamily="34" charset="0"/>
                <a:cs typeface="Arial" pitchFamily="34" charset="0"/>
              </a:rPr>
              <a:t> :    </a:t>
            </a:r>
            <a:r>
              <a:rPr lang="en-US" sz="2400" b="1" dirty="0" smtClean="0">
                <a:solidFill>
                  <a:srgbClr val="0D0D0D"/>
                </a:solidFill>
                <a:latin typeface="Book Antiqua" pitchFamily="18" charset="0"/>
                <a:ea typeface="Calibri" pitchFamily="34" charset="0"/>
                <a:cs typeface="Times New Roman" pitchFamily="18" charset="0"/>
              </a:rPr>
              <a:t>1</a:t>
            </a:r>
            <a:r>
              <a:rPr lang="en-US" sz="2400" b="1" dirty="0">
                <a:solidFill>
                  <a:srgbClr val="0D0D0D"/>
                </a:solidFill>
                <a:latin typeface="Book Antiqua" pitchFamily="18" charset="0"/>
                <a:ea typeface="Calibri" pitchFamily="34" charset="0"/>
                <a:cs typeface="Times New Roman" pitchFamily="18" charset="0"/>
              </a:rPr>
              <a:t>. PRESENT TENSE:</a:t>
            </a:r>
            <a:r>
              <a:rPr lang="en-US" sz="1200" dirty="0">
                <a:solidFill>
                  <a:schemeClr val="tx1"/>
                </a:solidFill>
                <a:latin typeface="Arial" pitchFamily="34" charset="0"/>
                <a:cs typeface="Arial" pitchFamily="34" charset="0"/>
              </a:rPr>
              <a:t/>
            </a:r>
            <a:br>
              <a:rPr lang="en-US" sz="1200" dirty="0">
                <a:solidFill>
                  <a:schemeClr val="tx1"/>
                </a:solidFill>
                <a:latin typeface="Arial" pitchFamily="34" charset="0"/>
                <a:cs typeface="Arial" pitchFamily="34" charset="0"/>
              </a:rPr>
            </a:br>
            <a:endParaRPr lang="en-IN" sz="2400" dirty="0"/>
          </a:p>
        </p:txBody>
      </p:sp>
      <p:sp>
        <p:nvSpPr>
          <p:cNvPr id="7" name="Rectangle 6"/>
          <p:cNvSpPr/>
          <p:nvPr/>
        </p:nvSpPr>
        <p:spPr>
          <a:xfrm>
            <a:off x="0" y="889844"/>
            <a:ext cx="8460432" cy="5447645"/>
          </a:xfrm>
          <a:prstGeom prst="rect">
            <a:avLst/>
          </a:prstGeom>
        </p:spPr>
        <p:txBody>
          <a:bodyPr wrap="square">
            <a:spAutoFit/>
          </a:bodyPr>
          <a:lstStyle/>
          <a:p>
            <a:pPr lvl="0" algn="just" eaLnBrk="0" fontAlgn="base" hangingPunct="0">
              <a:spcBef>
                <a:spcPct val="0"/>
              </a:spcBef>
              <a:spcAft>
                <a:spcPct val="0"/>
              </a:spcAft>
            </a:pPr>
            <a:r>
              <a:rPr kumimoji="0" lang="en-US" sz="28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1.1. Present simple (I DO) </a:t>
            </a:r>
            <a:r>
              <a:rPr kumimoji="0" lang="en-US" sz="2800" b="1" i="0" u="none" strike="noStrike" cap="none" normalizeH="0" baseline="0" dirty="0" smtClean="0">
                <a:ln>
                  <a:noFill/>
                </a:ln>
                <a:solidFill>
                  <a:srgbClr val="0D0D0D"/>
                </a:solidFill>
                <a:effectLst/>
                <a:latin typeface="Book Antiqua" pitchFamily="18" charset="0"/>
                <a:ea typeface="Calibri" pitchFamily="34" charset="0"/>
                <a:cs typeface="Tunga"/>
              </a:rPr>
              <a:t>[Subject + Am/is + verb]</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endParaRPr kumimoji="0" lang="en-US" sz="32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endParaRPr>
          </a:p>
          <a:p>
            <a:pPr lvl="0" algn="just" eaLnBrk="0" fontAlgn="base" hangingPunct="0">
              <a:spcBef>
                <a:spcPct val="0"/>
              </a:spcBef>
              <a:spcAft>
                <a:spcPct val="0"/>
              </a:spcAft>
            </a:pPr>
            <a:r>
              <a:rPr kumimoji="0" lang="en-US" sz="32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 </a:t>
            </a: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We use the </a:t>
            </a:r>
            <a:r>
              <a:rPr kumimoji="0" lang="en-US" sz="3200" b="0"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present simple</a:t>
            </a: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to talk about things in general. We are not thinking only about now. We use it to say that </a:t>
            </a:r>
            <a:r>
              <a:rPr kumimoji="0" lang="en-US" sz="3200" b="0"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something happening, happens all the time or repeatedly, or that something is true in general</a:t>
            </a: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It is not important whether the action is happening at the time of speaking.</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buFontTx/>
              <a:buChar char="•"/>
            </a:pP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I usually </a:t>
            </a:r>
            <a:r>
              <a:rPr kumimoji="0" lang="en-US" sz="32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go</a:t>
            </a: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away at weekends.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buFontTx/>
              <a:buChar char="•"/>
            </a:pP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The earth </a:t>
            </a:r>
            <a:r>
              <a:rPr kumimoji="0" lang="en-US" sz="32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goes</a:t>
            </a:r>
            <a:r>
              <a:rPr kumimoji="0" lang="en-US" sz="32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round the sun.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2576447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679" y="432969"/>
            <a:ext cx="7543800" cy="456875"/>
          </a:xfrm>
        </p:spPr>
        <p:txBody>
          <a:bodyPr/>
          <a:lstStyle/>
          <a:p>
            <a:pPr lvl="0" algn="ctr" fontAlgn="base">
              <a:spcAft>
                <a:spcPct val="0"/>
              </a:spcAft>
            </a:pPr>
            <a:r>
              <a:rPr lang="en-US" sz="2400" b="1" dirty="0" smtClean="0">
                <a:solidFill>
                  <a:srgbClr val="0D0D0D"/>
                </a:solidFill>
                <a:latin typeface="Book Antiqua" pitchFamily="18" charset="0"/>
                <a:ea typeface="Calibri" pitchFamily="34" charset="0"/>
                <a:cs typeface="Times New Roman" pitchFamily="18" charset="0"/>
              </a:rPr>
              <a:t/>
            </a:r>
            <a:br>
              <a:rPr lang="en-US" sz="2400" b="1" dirty="0" smtClean="0">
                <a:solidFill>
                  <a:srgbClr val="0D0D0D"/>
                </a:solidFill>
                <a:latin typeface="Book Antiqua" pitchFamily="18" charset="0"/>
                <a:ea typeface="Calibri" pitchFamily="34" charset="0"/>
                <a:cs typeface="Times New Roman" pitchFamily="18" charset="0"/>
              </a:rPr>
            </a:br>
            <a:r>
              <a:rPr lang="en-US" sz="2400" b="1" dirty="0">
                <a:solidFill>
                  <a:srgbClr val="0D0D0D"/>
                </a:solidFill>
                <a:latin typeface="Book Antiqua" pitchFamily="18" charset="0"/>
                <a:ea typeface="Calibri" pitchFamily="34" charset="0"/>
                <a:cs typeface="Times New Roman" pitchFamily="18" charset="0"/>
              </a:rPr>
              <a:t/>
            </a:r>
            <a:br>
              <a:rPr lang="en-US" sz="2400" b="1" dirty="0">
                <a:solidFill>
                  <a:srgbClr val="0D0D0D"/>
                </a:solidFill>
                <a:latin typeface="Book Antiqua" pitchFamily="18" charset="0"/>
                <a:ea typeface="Calibri" pitchFamily="34" charset="0"/>
                <a:cs typeface="Times New Roman" pitchFamily="18" charset="0"/>
              </a:rPr>
            </a:br>
            <a:r>
              <a:rPr lang="en-US" sz="2400" b="1" dirty="0" smtClean="0">
                <a:solidFill>
                  <a:srgbClr val="0D0D0D"/>
                </a:solidFill>
                <a:latin typeface="Book Antiqua" pitchFamily="18" charset="0"/>
                <a:ea typeface="Calibri" pitchFamily="34" charset="0"/>
                <a:cs typeface="Times New Roman" pitchFamily="18" charset="0"/>
              </a:rPr>
              <a:t/>
            </a:r>
            <a:br>
              <a:rPr lang="en-US" sz="2400" b="1" dirty="0" smtClean="0">
                <a:solidFill>
                  <a:srgbClr val="0D0D0D"/>
                </a:solidFill>
                <a:latin typeface="Book Antiqua" pitchFamily="18" charset="0"/>
                <a:ea typeface="Calibri" pitchFamily="34" charset="0"/>
                <a:cs typeface="Times New Roman" pitchFamily="18" charset="0"/>
              </a:rPr>
            </a:br>
            <a:r>
              <a:rPr lang="en-US" sz="2400" b="1" dirty="0">
                <a:solidFill>
                  <a:srgbClr val="0D0D0D"/>
                </a:solidFill>
                <a:latin typeface="Book Antiqua" pitchFamily="18" charset="0"/>
                <a:ea typeface="Calibri" pitchFamily="34" charset="0"/>
                <a:cs typeface="Times New Roman" pitchFamily="18" charset="0"/>
              </a:rPr>
              <a:t/>
            </a:r>
            <a:br>
              <a:rPr lang="en-US" sz="2400" b="1" dirty="0">
                <a:solidFill>
                  <a:srgbClr val="0D0D0D"/>
                </a:solidFill>
                <a:latin typeface="Book Antiqua" pitchFamily="18" charset="0"/>
                <a:ea typeface="Calibri" pitchFamily="34" charset="0"/>
                <a:cs typeface="Times New Roman" pitchFamily="18" charset="0"/>
              </a:rPr>
            </a:br>
            <a:r>
              <a:rPr lang="en-US" sz="2400" b="1" dirty="0" smtClean="0">
                <a:solidFill>
                  <a:srgbClr val="0D0D0D"/>
                </a:solidFill>
                <a:latin typeface="Book Antiqua" pitchFamily="18" charset="0"/>
                <a:ea typeface="Calibri" pitchFamily="34" charset="0"/>
                <a:cs typeface="Times New Roman" pitchFamily="18" charset="0"/>
              </a:rPr>
              <a:t>TYPES </a:t>
            </a:r>
            <a:r>
              <a:rPr lang="en-US" sz="2400" b="1" dirty="0">
                <a:solidFill>
                  <a:srgbClr val="0D0D0D"/>
                </a:solidFill>
                <a:latin typeface="Book Antiqua" pitchFamily="18" charset="0"/>
                <a:ea typeface="Calibri" pitchFamily="34" charset="0"/>
                <a:cs typeface="Times New Roman" pitchFamily="18" charset="0"/>
              </a:rPr>
              <a:t>OF </a:t>
            </a:r>
            <a:r>
              <a:rPr lang="en-US" sz="2400" b="1" dirty="0" smtClean="0">
                <a:solidFill>
                  <a:srgbClr val="0D0D0D"/>
                </a:solidFill>
                <a:latin typeface="Book Antiqua" pitchFamily="18" charset="0"/>
                <a:ea typeface="Calibri" pitchFamily="34" charset="0"/>
                <a:cs typeface="Times New Roman" pitchFamily="18" charset="0"/>
              </a:rPr>
              <a:t>TENSES</a:t>
            </a:r>
            <a:r>
              <a:rPr lang="en-US" sz="1200" dirty="0" smtClean="0">
                <a:solidFill>
                  <a:schemeClr val="tx1"/>
                </a:solidFill>
                <a:latin typeface="Arial" pitchFamily="34" charset="0"/>
                <a:cs typeface="Arial" pitchFamily="34" charset="0"/>
              </a:rPr>
              <a:t> :    </a:t>
            </a:r>
            <a:r>
              <a:rPr lang="en-US" sz="2400" b="1" dirty="0" smtClean="0">
                <a:solidFill>
                  <a:srgbClr val="0D0D0D"/>
                </a:solidFill>
                <a:latin typeface="Book Antiqua" pitchFamily="18" charset="0"/>
                <a:ea typeface="Calibri" pitchFamily="34" charset="0"/>
                <a:cs typeface="Times New Roman" pitchFamily="18" charset="0"/>
              </a:rPr>
              <a:t>1</a:t>
            </a:r>
            <a:r>
              <a:rPr lang="en-US" sz="2400" b="1" dirty="0">
                <a:solidFill>
                  <a:srgbClr val="0D0D0D"/>
                </a:solidFill>
                <a:latin typeface="Book Antiqua" pitchFamily="18" charset="0"/>
                <a:ea typeface="Calibri" pitchFamily="34" charset="0"/>
                <a:cs typeface="Times New Roman" pitchFamily="18" charset="0"/>
              </a:rPr>
              <a:t>. PRESENT TENSE:</a:t>
            </a:r>
            <a:r>
              <a:rPr lang="en-US" sz="1200" dirty="0">
                <a:solidFill>
                  <a:schemeClr val="tx1"/>
                </a:solidFill>
                <a:latin typeface="Arial" pitchFamily="34" charset="0"/>
                <a:cs typeface="Arial" pitchFamily="34" charset="0"/>
              </a:rPr>
              <a:t/>
            </a:r>
            <a:br>
              <a:rPr lang="en-US" sz="1200" dirty="0">
                <a:solidFill>
                  <a:schemeClr val="tx1"/>
                </a:solidFill>
                <a:latin typeface="Arial" pitchFamily="34" charset="0"/>
                <a:cs typeface="Arial" pitchFamily="34" charset="0"/>
              </a:rPr>
            </a:br>
            <a:endParaRPr lang="en-IN" sz="2400" dirty="0"/>
          </a:p>
        </p:txBody>
      </p:sp>
      <p:graphicFrame>
        <p:nvGraphicFramePr>
          <p:cNvPr id="4" name="Table 3"/>
          <p:cNvGraphicFramePr>
            <a:graphicFrameLocks noGrp="1"/>
          </p:cNvGraphicFramePr>
          <p:nvPr>
            <p:extLst>
              <p:ext uri="{D42A27DB-BD31-4B8C-83A1-F6EECF244321}">
                <p14:modId xmlns:p14="http://schemas.microsoft.com/office/powerpoint/2010/main" val="1954419036"/>
              </p:ext>
            </p:extLst>
          </p:nvPr>
        </p:nvGraphicFramePr>
        <p:xfrm>
          <a:off x="145931" y="1700809"/>
          <a:ext cx="4138037" cy="5040560"/>
        </p:xfrm>
        <a:graphic>
          <a:graphicData uri="http://schemas.openxmlformats.org/drawingml/2006/table">
            <a:tbl>
              <a:tblPr firstRow="1" firstCol="1" bandRow="1">
                <a:tableStyleId>{5C22544A-7EE6-4342-B048-85BDC9FD1C3A}</a:tableStyleId>
              </a:tblPr>
              <a:tblGrid>
                <a:gridCol w="1185709"/>
                <a:gridCol w="1296144"/>
                <a:gridCol w="1656184"/>
              </a:tblGrid>
              <a:tr h="644882">
                <a:tc>
                  <a:txBody>
                    <a:bodyPr/>
                    <a:lstStyle/>
                    <a:p>
                      <a:pPr algn="just">
                        <a:lnSpc>
                          <a:spcPct val="115000"/>
                        </a:lnSpc>
                        <a:spcAft>
                          <a:spcPts val="0"/>
                        </a:spcAft>
                      </a:pPr>
                      <a:r>
                        <a:rPr lang="en-US" sz="2000" dirty="0">
                          <a:effectLst/>
                          <a:latin typeface="Times New Roman" pitchFamily="18" charset="0"/>
                          <a:cs typeface="Times New Roman" pitchFamily="18" charset="0"/>
                        </a:rPr>
                        <a:t>Subject</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Verb</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Complement</a:t>
                      </a:r>
                      <a:endParaRPr lang="en-IN" sz="1800">
                        <a:effectLst/>
                        <a:latin typeface="Times New Roman" pitchFamily="18" charset="0"/>
                        <a:ea typeface="Calibri"/>
                        <a:cs typeface="Times New Roman" pitchFamily="18" charset="0"/>
                      </a:endParaRPr>
                    </a:p>
                  </a:txBody>
                  <a:tcPr marL="68580" marR="68580" marT="0" marB="0"/>
                </a:tc>
              </a:tr>
              <a:tr h="1316723">
                <a:tc>
                  <a:txBody>
                    <a:bodyPr/>
                    <a:lstStyle/>
                    <a:p>
                      <a:pPr algn="just">
                        <a:lnSpc>
                          <a:spcPct val="115000"/>
                        </a:lnSpc>
                        <a:spcAft>
                          <a:spcPts val="0"/>
                        </a:spcAft>
                      </a:pPr>
                      <a:r>
                        <a:rPr lang="en-US" sz="2000">
                          <a:effectLst/>
                          <a:latin typeface="Times New Roman" pitchFamily="18" charset="0"/>
                          <a:cs typeface="Times New Roman" pitchFamily="18" charset="0"/>
                        </a:rPr>
                        <a:t>I</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We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You</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talk</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understand</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speak </a:t>
                      </a:r>
                      <a:endParaRPr lang="en-IN" sz="18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ea typeface="Calibri"/>
                        <a:cs typeface="Times New Roman" pitchFamily="18" charset="0"/>
                      </a:endParaRPr>
                    </a:p>
                  </a:txBody>
                  <a:tcPr marL="68580" marR="68580" marT="0" marB="0"/>
                </a:tc>
              </a:tr>
              <a:tr h="1313745">
                <a:tc>
                  <a:txBody>
                    <a:bodyPr/>
                    <a:lstStyle/>
                    <a:p>
                      <a:pPr algn="just">
                        <a:lnSpc>
                          <a:spcPct val="115000"/>
                        </a:lnSpc>
                        <a:spcAft>
                          <a:spcPts val="0"/>
                        </a:spcAft>
                      </a:pPr>
                      <a:r>
                        <a:rPr lang="en-US" sz="2000" dirty="0">
                          <a:effectLst/>
                          <a:latin typeface="Times New Roman" pitchFamily="18" charset="0"/>
                          <a:cs typeface="Times New Roman" pitchFamily="18" charset="0"/>
                        </a:rPr>
                        <a:t>He</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She</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It</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reads</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writes</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imitates</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r h="1765210">
                <a:tc>
                  <a:txBody>
                    <a:bodyPr/>
                    <a:lstStyle/>
                    <a:p>
                      <a:pPr algn="just">
                        <a:lnSpc>
                          <a:spcPct val="115000"/>
                        </a:lnSpc>
                        <a:spcAft>
                          <a:spcPts val="0"/>
                        </a:spcAft>
                      </a:pPr>
                      <a:r>
                        <a:rPr lang="en-US" sz="2000" dirty="0">
                          <a:effectLst/>
                          <a:latin typeface="Times New Roman" pitchFamily="18" charset="0"/>
                          <a:cs typeface="Times New Roman" pitchFamily="18" charset="0"/>
                        </a:rPr>
                        <a:t>They</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Communicate</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64150230"/>
              </p:ext>
            </p:extLst>
          </p:nvPr>
        </p:nvGraphicFramePr>
        <p:xfrm>
          <a:off x="4543841" y="1552341"/>
          <a:ext cx="3844583" cy="5117019"/>
        </p:xfrm>
        <a:graphic>
          <a:graphicData uri="http://schemas.openxmlformats.org/drawingml/2006/table">
            <a:tbl>
              <a:tblPr firstRow="1" firstCol="1" bandRow="1">
                <a:tableStyleId>{5C22544A-7EE6-4342-B048-85BDC9FD1C3A}</a:tableStyleId>
              </a:tblPr>
              <a:tblGrid>
                <a:gridCol w="1468319"/>
                <a:gridCol w="1224136"/>
                <a:gridCol w="1152128"/>
              </a:tblGrid>
              <a:tr h="2046808">
                <a:tc>
                  <a:txBody>
                    <a:bodyPr/>
                    <a:lstStyle/>
                    <a:p>
                      <a:pPr algn="just">
                        <a:lnSpc>
                          <a:spcPct val="115000"/>
                        </a:lnSpc>
                        <a:spcAft>
                          <a:spcPts val="0"/>
                        </a:spcAft>
                      </a:pPr>
                      <a:r>
                        <a:rPr lang="en-US" sz="2400" dirty="0">
                          <a:effectLst/>
                          <a:latin typeface="Times New Roman" pitchFamily="18" charset="0"/>
                          <a:cs typeface="Times New Roman" pitchFamily="18" charset="0"/>
                        </a:rPr>
                        <a:t>Subject</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400">
                          <a:effectLst/>
                          <a:latin typeface="Times New Roman" pitchFamily="18" charset="0"/>
                          <a:cs typeface="Times New Roman" pitchFamily="18" charset="0"/>
                        </a:rPr>
                        <a:t>Verb</a:t>
                      </a:r>
                      <a:endParaRPr lang="en-IN" sz="20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400">
                          <a:effectLst/>
                          <a:latin typeface="Times New Roman" pitchFamily="18" charset="0"/>
                          <a:cs typeface="Times New Roman" pitchFamily="18" charset="0"/>
                        </a:rPr>
                        <a:t>Complement</a:t>
                      </a:r>
                      <a:endParaRPr lang="en-IN" sz="2000">
                        <a:effectLst/>
                        <a:latin typeface="Times New Roman" pitchFamily="18" charset="0"/>
                        <a:ea typeface="Calibri"/>
                        <a:cs typeface="Times New Roman" pitchFamily="18" charset="0"/>
                      </a:endParaRPr>
                    </a:p>
                  </a:txBody>
                  <a:tcPr marL="68580" marR="68580" marT="0" marB="0"/>
                </a:tc>
              </a:tr>
              <a:tr h="3070211">
                <a:tc>
                  <a:txBody>
                    <a:bodyPr/>
                    <a:lstStyle/>
                    <a:p>
                      <a:pPr algn="just">
                        <a:lnSpc>
                          <a:spcPct val="115000"/>
                        </a:lnSpc>
                        <a:spcAft>
                          <a:spcPts val="0"/>
                        </a:spcAft>
                      </a:pPr>
                      <a:r>
                        <a:rPr lang="en-US" sz="2400" dirty="0">
                          <a:effectLst/>
                          <a:latin typeface="Times New Roman" pitchFamily="18" charset="0"/>
                          <a:cs typeface="Times New Roman" pitchFamily="18" charset="0"/>
                        </a:rPr>
                        <a:t>I/we/you</a:t>
                      </a:r>
                      <a:r>
                        <a:rPr lang="en-US" sz="2400" dirty="0" smtClean="0">
                          <a:effectLst/>
                          <a:latin typeface="Times New Roman" pitchFamily="18" charset="0"/>
                          <a:cs typeface="Times New Roman" pitchFamily="18" charset="0"/>
                        </a:rPr>
                        <a:t>/</a:t>
                      </a:r>
                    </a:p>
                    <a:p>
                      <a:pPr algn="just">
                        <a:lnSpc>
                          <a:spcPct val="115000"/>
                        </a:lnSpc>
                        <a:spcAft>
                          <a:spcPts val="0"/>
                        </a:spcAft>
                      </a:pPr>
                      <a:r>
                        <a:rPr lang="en-US" sz="2400" dirty="0" smtClean="0">
                          <a:effectLst/>
                          <a:latin typeface="Times New Roman" pitchFamily="18" charset="0"/>
                          <a:cs typeface="Times New Roman" pitchFamily="18" charset="0"/>
                        </a:rPr>
                        <a:t>they</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 </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He/she/it</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400" dirty="0">
                          <a:effectLst/>
                          <a:latin typeface="Times New Roman" pitchFamily="18" charset="0"/>
                          <a:cs typeface="Times New Roman" pitchFamily="18" charset="0"/>
                        </a:rPr>
                        <a:t>Don’t</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 </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Doesn’t</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400" dirty="0">
                          <a:effectLst/>
                          <a:latin typeface="Times New Roman" pitchFamily="18" charset="0"/>
                          <a:cs typeface="Times New Roman" pitchFamily="18" charset="0"/>
                        </a:rPr>
                        <a:t>Work.</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 </a:t>
                      </a:r>
                      <a:endParaRPr lang="en-IN" sz="2000" dirty="0">
                        <a:effectLst/>
                        <a:latin typeface="Times New Roman" pitchFamily="18" charset="0"/>
                        <a:cs typeface="Times New Roman" pitchFamily="18" charset="0"/>
                      </a:endParaRPr>
                    </a:p>
                    <a:p>
                      <a:pPr algn="just">
                        <a:lnSpc>
                          <a:spcPct val="115000"/>
                        </a:lnSpc>
                        <a:spcAft>
                          <a:spcPts val="0"/>
                        </a:spcAft>
                      </a:pPr>
                      <a:r>
                        <a:rPr lang="en-US" sz="2400" dirty="0">
                          <a:effectLst/>
                          <a:latin typeface="Times New Roman" pitchFamily="18" charset="0"/>
                          <a:cs typeface="Times New Roman" pitchFamily="18" charset="0"/>
                        </a:rPr>
                        <a:t>Come.</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
        <p:nvSpPr>
          <p:cNvPr id="7" name="Rectangle 6"/>
          <p:cNvSpPr/>
          <p:nvPr/>
        </p:nvSpPr>
        <p:spPr>
          <a:xfrm>
            <a:off x="179512" y="620688"/>
            <a:ext cx="7920880" cy="923330"/>
          </a:xfrm>
          <a:prstGeom prst="rect">
            <a:avLst/>
          </a:prstGeom>
        </p:spPr>
        <p:txBody>
          <a:bodyPr wrap="square">
            <a:spAutoFit/>
          </a:bodyPr>
          <a:lstStyle/>
          <a:p>
            <a:pPr lvl="0" algn="just" eaLnBrk="0" fontAlgn="base" hangingPunct="0">
              <a:spcBef>
                <a:spcPct val="0"/>
              </a:spcBef>
              <a:spcAft>
                <a:spcPct val="0"/>
              </a:spcAft>
            </a:pPr>
            <a:r>
              <a:rPr kumimoji="0" lang="en-US"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1.1. Present simple (I DO) </a:t>
            </a:r>
            <a:r>
              <a:rPr kumimoji="0" lang="en-US" b="1" i="0" u="none" strike="noStrike" cap="none" normalizeH="0" baseline="0" dirty="0" smtClean="0">
                <a:ln>
                  <a:noFill/>
                </a:ln>
                <a:solidFill>
                  <a:srgbClr val="0D0D0D"/>
                </a:solidFill>
                <a:effectLst/>
                <a:latin typeface="Book Antiqua" pitchFamily="18" charset="0"/>
                <a:ea typeface="Calibri" pitchFamily="34" charset="0"/>
                <a:cs typeface="Tunga"/>
              </a:rPr>
              <a:t>[Subject + Am/is + verb]</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We use </a:t>
            </a:r>
            <a:r>
              <a:rPr kumimoji="0" lang="en-US" b="1"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simple present</a:t>
            </a:r>
            <a:r>
              <a:rPr kumimoji="0" lang="en-US"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to make affirmative and negative sentences.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Affirmative Sentences.</a:t>
            </a:r>
            <a:r>
              <a:rPr lang="en-US" sz="1050" dirty="0">
                <a:latin typeface="Arial" pitchFamily="34" charset="0"/>
                <a:cs typeface="Arial" pitchFamily="34" charset="0"/>
              </a:rPr>
              <a:t> </a:t>
            </a:r>
            <a:r>
              <a:rPr lang="en-US" sz="1050" dirty="0" smtClean="0">
                <a:latin typeface="Arial" pitchFamily="34" charset="0"/>
                <a:cs typeface="Arial" pitchFamily="34" charset="0"/>
              </a:rPr>
              <a:t>                                                                   </a:t>
            </a:r>
            <a:r>
              <a:rPr kumimoji="0" lang="en-US"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Negative sentences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249742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02" y="1052736"/>
            <a:ext cx="7620000" cy="562074"/>
          </a:xfrm>
        </p:spPr>
        <p:txBody>
          <a:bodyPr/>
          <a:lstStyle/>
          <a:p>
            <a:pPr lvl="0"/>
            <a:r>
              <a:rPr lang="en-US" sz="3200" b="1" dirty="0">
                <a:solidFill>
                  <a:srgbClr val="0D0D0D"/>
                </a:solidFill>
                <a:latin typeface="Times New Roman" pitchFamily="18" charset="0"/>
                <a:ea typeface="Calibri" pitchFamily="34" charset="0"/>
                <a:cs typeface="Times New Roman" pitchFamily="18" charset="0"/>
              </a:rPr>
              <a:t>1.2. Present continuous (I am doing) [Subject + Am/is/are + verb+ </a:t>
            </a:r>
            <a:r>
              <a:rPr lang="en-US" sz="3200" b="1" dirty="0" err="1">
                <a:solidFill>
                  <a:srgbClr val="0D0D0D"/>
                </a:solidFill>
                <a:latin typeface="Times New Roman" pitchFamily="18" charset="0"/>
                <a:ea typeface="Calibri" pitchFamily="34" charset="0"/>
                <a:cs typeface="Times New Roman" pitchFamily="18" charset="0"/>
              </a:rPr>
              <a:t>ing</a:t>
            </a:r>
            <a:r>
              <a:rPr lang="en-US" sz="3200" b="1" dirty="0">
                <a:solidFill>
                  <a:srgbClr val="0D0D0D"/>
                </a:solidFill>
                <a:latin typeface="Times New Roman" pitchFamily="18" charset="0"/>
                <a:ea typeface="Calibri" pitchFamily="34" charset="0"/>
                <a:cs typeface="Times New Roman" pitchFamily="18" charset="0"/>
              </a:rPr>
              <a:t>]</a:t>
            </a:r>
            <a:r>
              <a:rPr lang="en-US" sz="3200" dirty="0">
                <a:solidFill>
                  <a:schemeClr val="tx1"/>
                </a:solidFill>
                <a:latin typeface="Times New Roman" pitchFamily="18" charset="0"/>
                <a:cs typeface="Times New Roman" pitchFamily="18" charset="0"/>
              </a:rPr>
              <a:t/>
            </a:r>
            <a:br>
              <a:rPr lang="en-US" sz="3200" dirty="0">
                <a:solidFill>
                  <a:schemeClr val="tx1"/>
                </a:solidFill>
                <a:latin typeface="Times New Roman" pitchFamily="18" charset="0"/>
                <a:cs typeface="Times New Roman" pitchFamily="18" charset="0"/>
              </a:rPr>
            </a:br>
            <a:endParaRPr lang="en-IN" sz="3200" dirty="0">
              <a:latin typeface="Times New Roman" pitchFamily="18" charset="0"/>
              <a:cs typeface="Times New Roman" pitchFamily="18" charset="0"/>
            </a:endParaRPr>
          </a:p>
        </p:txBody>
      </p:sp>
      <p:sp>
        <p:nvSpPr>
          <p:cNvPr id="5" name="Rectangle 1"/>
          <p:cNvSpPr>
            <a:spLocks noChangeArrowheads="1"/>
          </p:cNvSpPr>
          <p:nvPr/>
        </p:nvSpPr>
        <p:spPr bwMode="auto">
          <a:xfrm>
            <a:off x="31972" y="1427286"/>
            <a:ext cx="8428460"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 </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Anna is in her car. She is on her way to work.</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She is driving to work.</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This means:</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She is </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driving</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now. At the time of speaking. The </a:t>
            </a:r>
            <a:r>
              <a:rPr kumimoji="0" lang="en-US" sz="2400" b="0"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action is not finished</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B. </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I am doing something= I am in the middle of something. </a:t>
            </a:r>
            <a:r>
              <a:rPr kumimoji="0" lang="en-US" sz="2400" b="1"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I have started doing it and haven</a:t>
            </a:r>
            <a:r>
              <a:rPr kumimoji="0" lang="en-US" sz="2400" b="1" i="0" u="sng" strike="noStrike" cap="none" normalizeH="0" baseline="0" dirty="0" smtClean="0">
                <a:ln>
                  <a:noFill/>
                </a:ln>
                <a:solidFill>
                  <a:srgbClr val="0D0D0D"/>
                </a:solidFill>
                <a:effectLst/>
                <a:latin typeface="Calibri"/>
                <a:ea typeface="Calibri" pitchFamily="34" charset="0"/>
                <a:cs typeface="Times New Roman" pitchFamily="18" charset="0"/>
              </a:rPr>
              <a:t>’</a:t>
            </a:r>
            <a:r>
              <a:rPr kumimoji="0" lang="en-US" sz="2400" b="1"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t finished yet.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Often the action is happening at the time of speaking.</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Please don</a:t>
            </a:r>
            <a:r>
              <a:rPr kumimoji="0" lang="en-US" sz="2400" b="0" i="0" u="none" strike="noStrike" cap="none" normalizeH="0" baseline="0" dirty="0" smtClean="0">
                <a:ln>
                  <a:noFill/>
                </a:ln>
                <a:solidFill>
                  <a:srgbClr val="0D0D0D"/>
                </a:solidFill>
                <a:effectLst/>
                <a:latin typeface="Calibri"/>
                <a:ea typeface="Calibri" pitchFamily="34" charset="0"/>
                <a:cs typeface="Times New Roman" pitchFamily="18" charset="0"/>
              </a:rPr>
              <a:t>’</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t make so much noise. I </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am working</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(not I work)</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C. We use the present continuous when we talk about things happening in a </a:t>
            </a:r>
            <a:r>
              <a:rPr kumimoji="0" lang="en-US" sz="2400" b="1"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period around now</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(Today, this week, this evening)</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You</a:t>
            </a:r>
            <a:r>
              <a:rPr kumimoji="0" lang="en-US" sz="2400" b="0" i="0" u="none" strike="noStrike" cap="none" normalizeH="0" baseline="0" dirty="0" smtClean="0">
                <a:ln>
                  <a:noFill/>
                </a:ln>
                <a:solidFill>
                  <a:srgbClr val="0D0D0D"/>
                </a:solidFill>
                <a:effectLst/>
                <a:latin typeface="Calibri"/>
                <a:ea typeface="Calibri" pitchFamily="34" charset="0"/>
                <a:cs typeface="Times New Roman" pitchFamily="18" charset="0"/>
              </a:rPr>
              <a:t>’</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re working </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hard today. Yes I have a lot to do. (not to </a:t>
            </a:r>
            <a:r>
              <a:rPr kumimoji="0" lang="en-US" sz="24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work hard today</a:t>
            </a:r>
            <a:r>
              <a:rPr kumimoji="0" lang="en-US" sz="2400" b="0"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45343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50082" y="445314"/>
            <a:ext cx="823834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E101A"/>
                </a:solidFill>
                <a:effectLst/>
                <a:latin typeface="Arial" pitchFamily="34" charset="0"/>
                <a:ea typeface="Times New Roman" pitchFamily="18" charset="0"/>
                <a:cs typeface="Arial" pitchFamily="34" charset="0"/>
              </a:rPr>
              <a:t>UNIT IV</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E101A"/>
                </a:solidFill>
                <a:effectLst/>
                <a:latin typeface="Arial" pitchFamily="34" charset="0"/>
                <a:ea typeface="Times New Roman" pitchFamily="18" charset="0"/>
                <a:cs typeface="Arial" pitchFamily="34" charset="0"/>
              </a:rPr>
              <a:t>Professional Communication for Employment</a:t>
            </a:r>
          </a:p>
          <a:p>
            <a:pPr marL="0" marR="0" lvl="0" indent="0" algn="ctr" defTabSz="914400" rtl="0" eaLnBrk="0" fontAlgn="base" latinLnBrk="0" hangingPunct="0">
              <a:lnSpc>
                <a:spcPct val="100000"/>
              </a:lnSpc>
              <a:spcBef>
                <a:spcPct val="0"/>
              </a:spcBef>
              <a:spcAft>
                <a:spcPct val="0"/>
              </a:spcAft>
              <a:buClrTx/>
              <a:buSzTx/>
              <a:buFontTx/>
              <a:buNone/>
              <a:tabLst/>
            </a:pPr>
            <a:endParaRPr lang="en-US" sz="2400" b="1" dirty="0">
              <a:solidFill>
                <a:srgbClr val="0E101A"/>
              </a:solidFill>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smtClean="0">
                <a:ln>
                  <a:noFill/>
                </a:ln>
                <a:solidFill>
                  <a:srgbClr val="0E101A"/>
                </a:solidFill>
                <a:effectLst/>
                <a:latin typeface="Arial" pitchFamily="34" charset="0"/>
                <a:cs typeface="Arial" pitchFamily="34" charset="0"/>
              </a:rPr>
              <a:t>Listening Comprehension, Types of Listening,</a:t>
            </a:r>
            <a:r>
              <a:rPr kumimoji="0" lang="en-US" sz="2400" i="0" u="none" strike="noStrike" cap="none" normalizeH="0" dirty="0" smtClean="0">
                <a:ln>
                  <a:noFill/>
                </a:ln>
                <a:solidFill>
                  <a:srgbClr val="0E101A"/>
                </a:solidFill>
                <a:effectLst/>
                <a:latin typeface="Arial" pitchFamily="34" charset="0"/>
                <a:cs typeface="Arial" pitchFamily="34" charset="0"/>
              </a:rPr>
              <a:t> Barriers, Improving listening skills, Reading Comprehension, Tips for effective reading, job Application, Drafting effective Resume/curriculum vitae, Writing formal Email</a:t>
            </a:r>
            <a:endParaRPr kumimoji="0" lang="en-US" sz="120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rgbClr val="0E101A"/>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E101A"/>
                </a:solidFill>
                <a:effectLst/>
                <a:latin typeface="Arial" pitchFamily="34" charset="0"/>
                <a:ea typeface="Times New Roman" pitchFamily="18" charset="0"/>
                <a:cs typeface="Arial" pitchFamily="34" charset="0"/>
              </a:rPr>
              <a:t>UNIT V</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E101A"/>
                </a:solidFill>
                <a:effectLst/>
                <a:latin typeface="Arial" pitchFamily="34" charset="0"/>
                <a:ea typeface="Times New Roman" pitchFamily="18" charset="0"/>
                <a:cs typeface="Arial" pitchFamily="34" charset="0"/>
              </a:rPr>
              <a:t>Professional Communication skills at Workplace</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E101A"/>
                </a:solidFill>
                <a:effectLst/>
                <a:latin typeface="Arial" pitchFamily="34" charset="0"/>
                <a:ea typeface="Times New Roman" pitchFamily="18" charset="0"/>
                <a:cs typeface="Arial" pitchFamily="34" charset="0"/>
              </a:rPr>
              <a:t>Intra interpersonal</a:t>
            </a:r>
            <a:r>
              <a:rPr kumimoji="0" lang="en-US" sz="2400" b="0" i="0" u="none" strike="noStrike" cap="none" normalizeH="0" dirty="0" smtClean="0">
                <a:ln>
                  <a:noFill/>
                </a:ln>
                <a:solidFill>
                  <a:srgbClr val="0E101A"/>
                </a:solidFill>
                <a:effectLst/>
                <a:latin typeface="Arial" pitchFamily="34" charset="0"/>
                <a:ea typeface="Times New Roman" pitchFamily="18" charset="0"/>
                <a:cs typeface="Arial" pitchFamily="34" charset="0"/>
              </a:rPr>
              <a:t> communication skills at workplace, significance of non-verbal communication Group discussion and presentation skills, strategies for effective GD and Presentation skills, interview skills</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198683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62074"/>
          </a:xfrm>
        </p:spPr>
        <p:txBody>
          <a:bodyPr/>
          <a:lstStyle/>
          <a:p>
            <a:pPr lvl="0"/>
            <a:r>
              <a:rPr lang="en-US" sz="2000" b="1" dirty="0">
                <a:solidFill>
                  <a:srgbClr val="0D0D0D"/>
                </a:solidFill>
                <a:latin typeface="Times New Roman" pitchFamily="18" charset="0"/>
                <a:ea typeface="Calibri" pitchFamily="34" charset="0"/>
                <a:cs typeface="Times New Roman" pitchFamily="18" charset="0"/>
              </a:rPr>
              <a:t>1.2. Present continuous (I am doing) [Subject + Am/is/are + verb+ </a:t>
            </a:r>
            <a:r>
              <a:rPr lang="en-US" sz="2000" b="1" dirty="0" err="1">
                <a:solidFill>
                  <a:srgbClr val="0D0D0D"/>
                </a:solidFill>
                <a:latin typeface="Times New Roman" pitchFamily="18" charset="0"/>
                <a:ea typeface="Calibri" pitchFamily="34" charset="0"/>
                <a:cs typeface="Times New Roman" pitchFamily="18" charset="0"/>
              </a:rPr>
              <a:t>ing</a:t>
            </a:r>
            <a:r>
              <a:rPr lang="en-US" sz="2000" b="1" dirty="0">
                <a:solidFill>
                  <a:srgbClr val="0D0D0D"/>
                </a:solidFill>
                <a:latin typeface="Times New Roman" pitchFamily="18" charset="0"/>
                <a:ea typeface="Calibri" pitchFamily="34" charset="0"/>
                <a:cs typeface="Times New Roman" pitchFamily="18" charset="0"/>
              </a:rPr>
              <a:t>]</a:t>
            </a:r>
            <a:r>
              <a:rPr lang="en-US" sz="2000" dirty="0">
                <a:solidFill>
                  <a:schemeClr val="tx1"/>
                </a:solidFill>
                <a:latin typeface="Times New Roman" pitchFamily="18" charset="0"/>
                <a:cs typeface="Times New Roman" pitchFamily="18" charset="0"/>
              </a:rPr>
              <a:t/>
            </a:r>
            <a:br>
              <a:rPr lang="en-US" sz="2000" dirty="0">
                <a:solidFill>
                  <a:schemeClr val="tx1"/>
                </a:solidFill>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5086720"/>
              </p:ext>
            </p:extLst>
          </p:nvPr>
        </p:nvGraphicFramePr>
        <p:xfrm>
          <a:off x="146571" y="1556792"/>
          <a:ext cx="8047237" cy="5415280"/>
        </p:xfrm>
        <a:graphic>
          <a:graphicData uri="http://schemas.openxmlformats.org/drawingml/2006/table">
            <a:tbl>
              <a:tblPr firstRow="1" firstCol="1" bandRow="1">
                <a:tableStyleId>{5C22544A-7EE6-4342-B048-85BDC9FD1C3A}</a:tableStyleId>
              </a:tblPr>
              <a:tblGrid>
                <a:gridCol w="585191"/>
                <a:gridCol w="443247"/>
                <a:gridCol w="1388956"/>
                <a:gridCol w="1215947"/>
                <a:gridCol w="355881"/>
                <a:gridCol w="653114"/>
                <a:gridCol w="476338"/>
                <a:gridCol w="1641493"/>
                <a:gridCol w="1287070"/>
              </a:tblGrid>
              <a:tr h="269629">
                <a:tc>
                  <a:txBody>
                    <a:bodyPr/>
                    <a:lstStyle/>
                    <a:p>
                      <a:pPr algn="just">
                        <a:lnSpc>
                          <a:spcPct val="115000"/>
                        </a:lnSpc>
                        <a:spcAft>
                          <a:spcPts val="1000"/>
                        </a:spcAft>
                      </a:pPr>
                      <a:r>
                        <a:rPr lang="en-US" sz="2000" dirty="0" smtClean="0">
                          <a:effectLst/>
                          <a:latin typeface="Times New Roman" pitchFamily="18" charset="0"/>
                          <a:cs typeface="Times New Roman" pitchFamily="18" charset="0"/>
                        </a:rPr>
                        <a:t>S</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HV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MV</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Complement</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S</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HV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MV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Complement</a:t>
                      </a:r>
                      <a:endParaRPr lang="en-IN" sz="1800">
                        <a:effectLst/>
                        <a:latin typeface="Times New Roman" pitchFamily="18" charset="0"/>
                        <a:ea typeface="Calibri"/>
                        <a:cs typeface="Times New Roman" pitchFamily="18" charset="0"/>
                      </a:endParaRPr>
                    </a:p>
                  </a:txBody>
                  <a:tcPr marL="68580" marR="68580" marT="0" marB="0"/>
                </a:tc>
              </a:tr>
              <a:tr h="1134527">
                <a:tc>
                  <a:txBody>
                    <a:bodyPr/>
                    <a:lstStyle/>
                    <a:p>
                      <a:pPr algn="just">
                        <a:lnSpc>
                          <a:spcPct val="115000"/>
                        </a:lnSpc>
                        <a:spcAft>
                          <a:spcPts val="1000"/>
                        </a:spcAft>
                      </a:pPr>
                      <a:r>
                        <a:rPr lang="en-US" sz="2000" dirty="0">
                          <a:effectLst/>
                          <a:latin typeface="Times New Roman" pitchFamily="18" charset="0"/>
                          <a:cs typeface="Times New Roman" pitchFamily="18" charset="0"/>
                        </a:rPr>
                        <a:t> I</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We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You</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am</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are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are</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speaking </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talking</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understanding</a:t>
                      </a:r>
                      <a:endParaRPr lang="en-IN" sz="1800" dirty="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I</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We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You</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am</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are</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are</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not speaking </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not talking</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not understanding</a:t>
                      </a:r>
                      <a:endParaRPr lang="en-IN" sz="18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English well.</a:t>
                      </a:r>
                      <a:endParaRPr lang="en-IN" sz="1800">
                        <a:effectLst/>
                        <a:latin typeface="Times New Roman" pitchFamily="18" charset="0"/>
                        <a:ea typeface="Calibri"/>
                        <a:cs typeface="Times New Roman" pitchFamily="18" charset="0"/>
                      </a:endParaRPr>
                    </a:p>
                  </a:txBody>
                  <a:tcPr marL="68580" marR="68580" marT="0" marB="0"/>
                </a:tc>
              </a:tr>
              <a:tr h="1134527">
                <a:tc>
                  <a:txBody>
                    <a:bodyPr/>
                    <a:lstStyle/>
                    <a:p>
                      <a:pPr algn="just">
                        <a:lnSpc>
                          <a:spcPct val="115000"/>
                        </a:lnSpc>
                        <a:spcAft>
                          <a:spcPts val="1000"/>
                        </a:spcAft>
                      </a:pPr>
                      <a:r>
                        <a:rPr lang="en-US" sz="2000" dirty="0">
                          <a:effectLst/>
                          <a:latin typeface="Times New Roman" pitchFamily="18" charset="0"/>
                          <a:cs typeface="Times New Roman" pitchFamily="18" charset="0"/>
                        </a:rPr>
                        <a:t>He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She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It</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reading</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writing</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imitating</a:t>
                      </a:r>
                      <a:endParaRPr lang="en-IN" sz="18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He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She</a:t>
                      </a:r>
                      <a:endParaRPr lang="en-IN" sz="1800" dirty="0">
                        <a:effectLst/>
                        <a:latin typeface="Times New Roman" pitchFamily="18" charset="0"/>
                        <a:cs typeface="Times New Roman" pitchFamily="18" charset="0"/>
                      </a:endParaRPr>
                    </a:p>
                    <a:p>
                      <a:pPr algn="just">
                        <a:lnSpc>
                          <a:spcPct val="115000"/>
                        </a:lnSpc>
                        <a:spcAft>
                          <a:spcPts val="1000"/>
                        </a:spcAft>
                      </a:pPr>
                      <a:r>
                        <a:rPr lang="en-US" sz="2000" dirty="0">
                          <a:effectLst/>
                          <a:latin typeface="Times New Roman" pitchFamily="18" charset="0"/>
                          <a:cs typeface="Times New Roman" pitchFamily="18" charset="0"/>
                        </a:rPr>
                        <a:t>It</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is</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not reading</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not writing</a:t>
                      </a:r>
                      <a:endParaRPr lang="en-IN" sz="1800">
                        <a:effectLst/>
                        <a:latin typeface="Times New Roman" pitchFamily="18" charset="0"/>
                        <a:cs typeface="Times New Roman" pitchFamily="18" charset="0"/>
                      </a:endParaRPr>
                    </a:p>
                    <a:p>
                      <a:pPr algn="just">
                        <a:lnSpc>
                          <a:spcPct val="115000"/>
                        </a:lnSpc>
                        <a:spcAft>
                          <a:spcPts val="1000"/>
                        </a:spcAft>
                      </a:pPr>
                      <a:r>
                        <a:rPr lang="en-US" sz="2000">
                          <a:effectLst/>
                          <a:latin typeface="Times New Roman" pitchFamily="18" charset="0"/>
                          <a:cs typeface="Times New Roman" pitchFamily="18" charset="0"/>
                        </a:rPr>
                        <a:t>not imitating</a:t>
                      </a:r>
                      <a:endParaRPr lang="en-IN" sz="18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r h="269629">
                <a:tc>
                  <a:txBody>
                    <a:bodyPr/>
                    <a:lstStyle/>
                    <a:p>
                      <a:pPr algn="just">
                        <a:lnSpc>
                          <a:spcPct val="115000"/>
                        </a:lnSpc>
                        <a:spcAft>
                          <a:spcPts val="1000"/>
                        </a:spcAft>
                      </a:pPr>
                      <a:r>
                        <a:rPr lang="en-US" sz="2000">
                          <a:effectLst/>
                          <a:latin typeface="Times New Roman" pitchFamily="18" charset="0"/>
                          <a:cs typeface="Times New Roman" pitchFamily="18" charset="0"/>
                        </a:rPr>
                        <a:t>They</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are</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Communicating</a:t>
                      </a:r>
                      <a:endParaRPr lang="en-IN" sz="18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They</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a:effectLst/>
                          <a:latin typeface="Times New Roman" pitchFamily="18" charset="0"/>
                          <a:cs typeface="Times New Roman" pitchFamily="18" charset="0"/>
                        </a:rPr>
                        <a:t>are</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2000" dirty="0">
                          <a:effectLst/>
                          <a:latin typeface="Times New Roman" pitchFamily="18" charset="0"/>
                          <a:cs typeface="Times New Roman" pitchFamily="18" charset="0"/>
                        </a:rPr>
                        <a:t>not communicating</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sp>
        <p:nvSpPr>
          <p:cNvPr id="5" name="Rectangle 1"/>
          <p:cNvSpPr>
            <a:spLocks noChangeArrowheads="1"/>
          </p:cNvSpPr>
          <p:nvPr/>
        </p:nvSpPr>
        <p:spPr bwMode="auto">
          <a:xfrm>
            <a:off x="17968" y="654226"/>
            <a:ext cx="83044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We use </a:t>
            </a:r>
            <a:r>
              <a:rPr kumimoji="0" lang="en-US" sz="1600" b="1" i="0" u="sng"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present continuous</a:t>
            </a:r>
            <a:r>
              <a:rPr kumimoji="0" lang="en-US" sz="16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 to make affirmative and negative sentences.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D0D0D"/>
                </a:solidFill>
                <a:effectLst/>
                <a:latin typeface="Book Antiqua" pitchFamily="18" charset="0"/>
                <a:ea typeface="Calibri" pitchFamily="34" charset="0"/>
                <a:cs typeface="Times New Roman" pitchFamily="18" charset="0"/>
              </a:rPr>
              <a:t>Affirmative sentences.				Negative sentences.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98058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5" y="116632"/>
            <a:ext cx="8208912" cy="418058"/>
          </a:xfrm>
        </p:spPr>
        <p:txBody>
          <a:bodyPr/>
          <a:lstStyle/>
          <a:p>
            <a:pPr lvl="0"/>
            <a:r>
              <a:rPr lang="en-US" sz="2000" b="1" dirty="0">
                <a:solidFill>
                  <a:srgbClr val="0D0D0D"/>
                </a:solidFill>
                <a:latin typeface="Times New Roman" pitchFamily="18" charset="0"/>
                <a:ea typeface="Times New Roman" pitchFamily="18" charset="0"/>
                <a:cs typeface="Times New Roman" pitchFamily="18" charset="0"/>
              </a:rPr>
              <a:t>1.3. Present perfect (I have done) [Subject + has/have + Past form of verb (V3</a:t>
            </a:r>
            <a:r>
              <a:rPr lang="en-US" sz="2000" b="1" dirty="0" smtClean="0">
                <a:solidFill>
                  <a:srgbClr val="0D0D0D"/>
                </a:solidFill>
                <a:latin typeface="Times New Roman" pitchFamily="18" charset="0"/>
                <a:ea typeface="Times New Roman" pitchFamily="18" charset="0"/>
                <a:cs typeface="Times New Roman" pitchFamily="18" charset="0"/>
              </a:rPr>
              <a:t>)] :</a:t>
            </a:r>
            <a:endParaRPr lang="en-IN" sz="2400" dirty="0"/>
          </a:p>
        </p:txBody>
      </p:sp>
      <p:sp>
        <p:nvSpPr>
          <p:cNvPr id="5" name="Rectangle 1"/>
          <p:cNvSpPr>
            <a:spLocks noChangeArrowheads="1"/>
          </p:cNvSpPr>
          <p:nvPr/>
        </p:nvSpPr>
        <p:spPr bwMode="auto">
          <a:xfrm>
            <a:off x="-8870" y="1194139"/>
            <a:ext cx="849694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the Present Perfect to say that an action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happened at an unspecified time before now.</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The exact time is not important. You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CANNOT </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use the Present Perfect with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specific time expressions such as</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yesterday, one year ago, last week, when I was a child, when I lived in Japan, at that moment, that day, one day, etc.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CAN use</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the Present Perfect with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unspecific expressions such as</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ever, never, once, many times, several times, before, so far, already, yet, etc. </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Examples:</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You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have seen</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that movie many times.</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You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have not seen</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that movie many times. </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Have</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you </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seen</a:t>
            </a:r>
            <a:r>
              <a:rPr kumimoji="0" lang="en-US" sz="2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that movie many times?</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the present perfect there is </a:t>
            </a:r>
            <a:r>
              <a:rPr kumimoji="0" lang="en-US" sz="2200" b="1" i="0" u="sng"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always connection with now</a:t>
            </a:r>
            <a:r>
              <a:rPr kumimoji="0" lang="en-US" sz="2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The action in the past has a result now.</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Where is your key? I don’t know. I </a:t>
            </a:r>
            <a:r>
              <a:rPr kumimoji="0" lang="en-US" sz="22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have lost</a:t>
            </a:r>
            <a:r>
              <a:rPr kumimoji="0" lang="en-US" sz="22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 it. (I haven’t got it now)</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2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He told me his name but I </a:t>
            </a:r>
            <a:r>
              <a:rPr kumimoji="0" lang="en-US" sz="22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have forgotten</a:t>
            </a:r>
            <a:r>
              <a:rPr kumimoji="0" lang="en-US" sz="22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 it. (I can’t remember it now)</a:t>
            </a:r>
            <a:endParaRPr kumimoji="0" lang="en-US" sz="2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822621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5" y="116632"/>
            <a:ext cx="8208912" cy="418058"/>
          </a:xfrm>
        </p:spPr>
        <p:txBody>
          <a:bodyPr/>
          <a:lstStyle/>
          <a:p>
            <a:pPr lvl="0"/>
            <a:r>
              <a:rPr lang="en-US" sz="2000" b="1" dirty="0">
                <a:solidFill>
                  <a:srgbClr val="0D0D0D"/>
                </a:solidFill>
                <a:latin typeface="Times New Roman" pitchFamily="18" charset="0"/>
                <a:ea typeface="Times New Roman" pitchFamily="18" charset="0"/>
                <a:cs typeface="Times New Roman" pitchFamily="18" charset="0"/>
              </a:rPr>
              <a:t>1.3. Present perfect (I have done) [Subject + has/have + Past form of verb (V3</a:t>
            </a:r>
            <a:r>
              <a:rPr lang="en-US" sz="2000" b="1" dirty="0" smtClean="0">
                <a:solidFill>
                  <a:srgbClr val="0D0D0D"/>
                </a:solidFill>
                <a:latin typeface="Times New Roman" pitchFamily="18" charset="0"/>
                <a:ea typeface="Times New Roman" pitchFamily="18" charset="0"/>
                <a:cs typeface="Times New Roman" pitchFamily="18" charset="0"/>
              </a:rPr>
              <a:t>)] :</a:t>
            </a: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11828143"/>
              </p:ext>
            </p:extLst>
          </p:nvPr>
        </p:nvGraphicFramePr>
        <p:xfrm>
          <a:off x="23903" y="836712"/>
          <a:ext cx="9120096" cy="6048672"/>
        </p:xfrm>
        <a:graphic>
          <a:graphicData uri="http://schemas.openxmlformats.org/drawingml/2006/table">
            <a:tbl>
              <a:tblPr firstRow="1" firstCol="1" bandRow="1">
                <a:tableStyleId>{5C22544A-7EE6-4342-B048-85BDC9FD1C3A}</a:tableStyleId>
              </a:tblPr>
              <a:tblGrid>
                <a:gridCol w="660822"/>
                <a:gridCol w="624276"/>
                <a:gridCol w="1493519"/>
                <a:gridCol w="1336464"/>
                <a:gridCol w="253805"/>
                <a:gridCol w="660822"/>
                <a:gridCol w="652921"/>
                <a:gridCol w="1662429"/>
                <a:gridCol w="1775038"/>
              </a:tblGrid>
              <a:tr h="75565">
                <a:tc>
                  <a:txBody>
                    <a:bodyPr/>
                    <a:lstStyle/>
                    <a:p>
                      <a:pPr algn="just">
                        <a:lnSpc>
                          <a:spcPct val="115000"/>
                        </a:lnSpc>
                        <a:spcAft>
                          <a:spcPts val="0"/>
                        </a:spcAft>
                      </a:pPr>
                      <a:r>
                        <a:rPr lang="en-US" sz="2200" dirty="0">
                          <a:effectLst/>
                          <a:latin typeface="Times New Roman" pitchFamily="18" charset="0"/>
                          <a:cs typeface="Times New Roman" pitchFamily="18" charset="0"/>
                        </a:rPr>
                        <a:t>S</a:t>
                      </a:r>
                      <a:endParaRPr lang="en-IN" sz="2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HV</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MV</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Complement</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S</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HV</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MV</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Complement</a:t>
                      </a:r>
                      <a:endParaRPr lang="en-IN" sz="2200">
                        <a:effectLst/>
                        <a:latin typeface="Times New Roman" pitchFamily="18" charset="0"/>
                        <a:ea typeface="Calibri"/>
                        <a:cs typeface="Times New Roman" pitchFamily="18" charset="0"/>
                      </a:endParaRPr>
                    </a:p>
                  </a:txBody>
                  <a:tcPr marL="68580" marR="68580" marT="0" marB="0"/>
                </a:tc>
              </a:tr>
              <a:tr h="360680">
                <a:tc>
                  <a:txBody>
                    <a:bodyPr/>
                    <a:lstStyle/>
                    <a:p>
                      <a:pPr algn="just">
                        <a:lnSpc>
                          <a:spcPct val="115000"/>
                        </a:lnSpc>
                        <a:spcAft>
                          <a:spcPts val="0"/>
                        </a:spcAft>
                      </a:pPr>
                      <a:r>
                        <a:rPr lang="en-US" sz="2200">
                          <a:effectLst/>
                          <a:latin typeface="Times New Roman" pitchFamily="18" charset="0"/>
                          <a:cs typeface="Times New Roman" pitchFamily="18" charset="0"/>
                        </a:rPr>
                        <a:t>I</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We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You</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dirty="0">
                          <a:effectLst/>
                          <a:latin typeface="Times New Roman" pitchFamily="18" charset="0"/>
                          <a:cs typeface="Times New Roman" pitchFamily="18" charset="0"/>
                        </a:rPr>
                        <a:t>have</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have</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have</a:t>
                      </a:r>
                      <a:endParaRPr lang="en-IN" sz="2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spoken</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talked</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understood</a:t>
                      </a:r>
                      <a:endParaRPr lang="en-IN" sz="22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2200" dirty="0">
                          <a:effectLst/>
                          <a:latin typeface="Times New Roman" pitchFamily="18" charset="0"/>
                          <a:cs typeface="Times New Roman" pitchFamily="18" charset="0"/>
                        </a:rPr>
                        <a:t> </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 </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English well.</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 </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 </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 </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English well.</a:t>
                      </a:r>
                      <a:endParaRPr lang="en-IN" sz="2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I</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We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You</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have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have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have</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dirty="0">
                          <a:effectLst/>
                          <a:latin typeface="Times New Roman" pitchFamily="18" charset="0"/>
                          <a:cs typeface="Times New Roman" pitchFamily="18" charset="0"/>
                        </a:rPr>
                        <a:t>not spoken</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not Talked</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not understood</a:t>
                      </a:r>
                      <a:endParaRPr lang="en-IN" sz="2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English well.</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ea typeface="Calibri"/>
                        <a:cs typeface="Times New Roman" pitchFamily="18" charset="0"/>
                      </a:endParaRPr>
                    </a:p>
                  </a:txBody>
                  <a:tcPr marL="68580" marR="68580" marT="0" marB="0"/>
                </a:tc>
              </a:tr>
              <a:tr h="588010">
                <a:tc>
                  <a:txBody>
                    <a:bodyPr/>
                    <a:lstStyle/>
                    <a:p>
                      <a:pPr algn="just">
                        <a:lnSpc>
                          <a:spcPct val="115000"/>
                        </a:lnSpc>
                        <a:spcAft>
                          <a:spcPts val="0"/>
                        </a:spcAft>
                      </a:pPr>
                      <a:r>
                        <a:rPr lang="en-US" sz="2200">
                          <a:effectLst/>
                          <a:latin typeface="Times New Roman" pitchFamily="18" charset="0"/>
                          <a:cs typeface="Times New Roman" pitchFamily="18" charset="0"/>
                        </a:rPr>
                        <a:t>He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She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It</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has</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has</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has</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dirty="0">
                          <a:effectLst/>
                          <a:latin typeface="Times New Roman" pitchFamily="18" charset="0"/>
                          <a:cs typeface="Times New Roman" pitchFamily="18" charset="0"/>
                        </a:rPr>
                        <a:t>read</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written</a:t>
                      </a:r>
                      <a:endParaRPr lang="en-IN" sz="2200" dirty="0">
                        <a:effectLst/>
                        <a:latin typeface="Times New Roman" pitchFamily="18" charset="0"/>
                        <a:cs typeface="Times New Roman" pitchFamily="18" charset="0"/>
                      </a:endParaRPr>
                    </a:p>
                    <a:p>
                      <a:pPr algn="just">
                        <a:lnSpc>
                          <a:spcPct val="115000"/>
                        </a:lnSpc>
                        <a:spcAft>
                          <a:spcPts val="0"/>
                        </a:spcAft>
                      </a:pPr>
                      <a:r>
                        <a:rPr lang="en-US" sz="2200" dirty="0">
                          <a:effectLst/>
                          <a:latin typeface="Times New Roman" pitchFamily="18" charset="0"/>
                          <a:cs typeface="Times New Roman" pitchFamily="18" charset="0"/>
                        </a:rPr>
                        <a:t>imitated</a:t>
                      </a:r>
                      <a:endParaRPr lang="en-IN" sz="2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She</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It</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has </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has</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has</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not read</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not written</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not imitated</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cs typeface="Times New Roman" pitchFamily="18" charset="0"/>
                      </a:endParaRPr>
                    </a:p>
                    <a:p>
                      <a:pPr algn="just">
                        <a:lnSpc>
                          <a:spcPct val="115000"/>
                        </a:lnSpc>
                        <a:spcAft>
                          <a:spcPts val="0"/>
                        </a:spcAft>
                      </a:pPr>
                      <a:r>
                        <a:rPr lang="en-US" sz="2200">
                          <a:effectLst/>
                          <a:latin typeface="Times New Roman" pitchFamily="18" charset="0"/>
                          <a:cs typeface="Times New Roman" pitchFamily="18" charset="0"/>
                        </a:rPr>
                        <a:t>English well.</a:t>
                      </a:r>
                      <a:endParaRPr lang="en-IN" sz="2200">
                        <a:effectLst/>
                        <a:latin typeface="Times New Roman" pitchFamily="18" charset="0"/>
                        <a:ea typeface="Calibri"/>
                        <a:cs typeface="Times New Roman" pitchFamily="18" charset="0"/>
                      </a:endParaRPr>
                    </a:p>
                  </a:txBody>
                  <a:tcPr marL="68580" marR="68580" marT="0" marB="0"/>
                </a:tc>
              </a:tr>
              <a:tr h="1807380">
                <a:tc>
                  <a:txBody>
                    <a:bodyPr/>
                    <a:lstStyle/>
                    <a:p>
                      <a:pPr algn="just">
                        <a:lnSpc>
                          <a:spcPct val="115000"/>
                        </a:lnSpc>
                        <a:spcAft>
                          <a:spcPts val="0"/>
                        </a:spcAft>
                      </a:pPr>
                      <a:r>
                        <a:rPr lang="en-US" sz="2200">
                          <a:effectLst/>
                          <a:latin typeface="Times New Roman" pitchFamily="18" charset="0"/>
                          <a:cs typeface="Times New Roman" pitchFamily="18" charset="0"/>
                        </a:rPr>
                        <a:t>They</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have</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dirty="0">
                          <a:effectLst/>
                          <a:latin typeface="Times New Roman" pitchFamily="18" charset="0"/>
                          <a:cs typeface="Times New Roman" pitchFamily="18" charset="0"/>
                        </a:rPr>
                        <a:t>communicated</a:t>
                      </a:r>
                      <a:endParaRPr lang="en-IN" sz="2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2200">
                          <a:effectLst/>
                          <a:latin typeface="Times New Roman" pitchFamily="18" charset="0"/>
                          <a:cs typeface="Times New Roman" pitchFamily="18" charset="0"/>
                        </a:rPr>
                        <a:t> </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They</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Have</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a:effectLst/>
                          <a:latin typeface="Times New Roman" pitchFamily="18" charset="0"/>
                          <a:cs typeface="Times New Roman" pitchFamily="18" charset="0"/>
                        </a:rPr>
                        <a:t>not communicated</a:t>
                      </a:r>
                      <a:endParaRPr lang="en-IN" sz="2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200" dirty="0">
                          <a:effectLst/>
                          <a:latin typeface="Times New Roman" pitchFamily="18" charset="0"/>
                          <a:cs typeface="Times New Roman" pitchFamily="18" charset="0"/>
                        </a:rPr>
                        <a:t>English well.</a:t>
                      </a:r>
                      <a:endParaRPr lang="en-IN" sz="22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2793074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07088" cy="706090"/>
          </a:xfrm>
        </p:spPr>
        <p:txBody>
          <a:bodyPr/>
          <a:lstStyle/>
          <a:p>
            <a:pPr lvl="0"/>
            <a:r>
              <a:rPr lang="en-US" sz="2400" b="1" dirty="0">
                <a:solidFill>
                  <a:srgbClr val="0D0D0D"/>
                </a:solidFill>
                <a:latin typeface="Times New Roman" pitchFamily="18" charset="0"/>
                <a:ea typeface="Calibri" pitchFamily="34" charset="0"/>
                <a:cs typeface="Times New Roman" pitchFamily="18" charset="0"/>
              </a:rPr>
              <a:t>1.4. Present perfect </a:t>
            </a:r>
            <a:r>
              <a:rPr lang="en-US" sz="2400" b="1" dirty="0" smtClean="0">
                <a:solidFill>
                  <a:srgbClr val="0D0D0D"/>
                </a:solidFill>
                <a:latin typeface="Times New Roman" pitchFamily="18" charset="0"/>
                <a:ea typeface="Calibri" pitchFamily="34" charset="0"/>
                <a:cs typeface="Times New Roman" pitchFamily="18" charset="0"/>
              </a:rPr>
              <a:t>continuous:</a:t>
            </a:r>
            <a:br>
              <a:rPr lang="en-US" sz="2400" b="1" dirty="0" smtClean="0">
                <a:solidFill>
                  <a:srgbClr val="0D0D0D"/>
                </a:solidFill>
                <a:latin typeface="Times New Roman" pitchFamily="18" charset="0"/>
                <a:ea typeface="Calibri" pitchFamily="34" charset="0"/>
                <a:cs typeface="Times New Roman" pitchFamily="18" charset="0"/>
              </a:rPr>
            </a:br>
            <a:r>
              <a:rPr lang="en-US" sz="2400" b="1" dirty="0" smtClean="0">
                <a:solidFill>
                  <a:srgbClr val="0D0D0D"/>
                </a:solidFill>
                <a:latin typeface="Times New Roman" pitchFamily="18" charset="0"/>
                <a:ea typeface="Calibri" pitchFamily="34" charset="0"/>
                <a:cs typeface="Times New Roman" pitchFamily="18" charset="0"/>
              </a:rPr>
              <a:t> </a:t>
            </a:r>
            <a:r>
              <a:rPr lang="en-US" sz="2400" b="1" dirty="0">
                <a:solidFill>
                  <a:srgbClr val="0D0D0D"/>
                </a:solidFill>
                <a:latin typeface="Times New Roman" pitchFamily="18" charset="0"/>
                <a:ea typeface="Calibri" pitchFamily="34" charset="0"/>
                <a:cs typeface="Times New Roman" pitchFamily="18" charset="0"/>
              </a:rPr>
              <a:t>(I have been doing) </a:t>
            </a:r>
            <a:r>
              <a:rPr lang="en-US" sz="2400" dirty="0">
                <a:solidFill>
                  <a:srgbClr val="0D0D0D"/>
                </a:solidFill>
                <a:latin typeface="Times New Roman" pitchFamily="18" charset="0"/>
                <a:ea typeface="Calibri" pitchFamily="34" charset="0"/>
                <a:cs typeface="Times New Roman" pitchFamily="18" charset="0"/>
              </a:rPr>
              <a:t>[Subject + Has/have + been + </a:t>
            </a:r>
            <a:r>
              <a:rPr lang="en-US" sz="2400" dirty="0" err="1">
                <a:solidFill>
                  <a:srgbClr val="0D0D0D"/>
                </a:solidFill>
                <a:latin typeface="Times New Roman" pitchFamily="18" charset="0"/>
                <a:ea typeface="Calibri" pitchFamily="34" charset="0"/>
                <a:cs typeface="Times New Roman" pitchFamily="18" charset="0"/>
              </a:rPr>
              <a:t>ing</a:t>
            </a:r>
            <a:r>
              <a:rPr lang="en-US" sz="2400" dirty="0">
                <a:solidFill>
                  <a:srgbClr val="0D0D0D"/>
                </a:solidFill>
                <a:latin typeface="Times New Roman" pitchFamily="18" charset="0"/>
                <a:ea typeface="Calibri" pitchFamily="34" charset="0"/>
                <a:cs typeface="Times New Roman" pitchFamily="18" charset="0"/>
              </a:rPr>
              <a:t>]</a:t>
            </a:r>
            <a:r>
              <a:rPr lang="en-US" sz="2400" dirty="0">
                <a:solidFill>
                  <a:schemeClr val="tx1"/>
                </a:solidFill>
                <a:latin typeface="Times New Roman" pitchFamily="18" charset="0"/>
                <a:ea typeface="Times New Roman" pitchFamily="18" charset="0"/>
                <a:cs typeface="Times New Roman" pitchFamily="18" charset="0"/>
              </a:rPr>
              <a:t/>
            </a:r>
            <a:br>
              <a:rPr lang="en-US" sz="2400" dirty="0">
                <a:solidFill>
                  <a:schemeClr val="tx1"/>
                </a:solidFill>
                <a:latin typeface="Times New Roman" pitchFamily="18" charset="0"/>
                <a:ea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5" name="Rectangle 1"/>
          <p:cNvSpPr>
            <a:spLocks noChangeArrowheads="1"/>
          </p:cNvSpPr>
          <p:nvPr/>
        </p:nvSpPr>
        <p:spPr bwMode="auto">
          <a:xfrm>
            <a:off x="162501" y="1196752"/>
            <a:ext cx="8136904"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the Present Perfect Continuous to show that </a:t>
            </a:r>
            <a:r>
              <a:rPr kumimoji="0" lang="en-US" sz="3200" b="0" i="0" u="sng"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something started in the past and has continued up until now.</a:t>
            </a: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"For five minutes," "for two weeks," and "since Tuesday" are all durations which can be used with the Present Perfect Continuous.</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Examples:</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She </a:t>
            </a:r>
            <a:r>
              <a:rPr kumimoji="0" lang="en-US" sz="3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has been working</a:t>
            </a: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at that company for three years.</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James </a:t>
            </a:r>
            <a:r>
              <a:rPr kumimoji="0" lang="en-US" sz="32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has been teaching</a:t>
            </a:r>
            <a:r>
              <a:rPr kumimoji="0" lang="en-US" sz="32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at the university since June.</a:t>
            </a: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357189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07088" cy="706090"/>
          </a:xfrm>
        </p:spPr>
        <p:txBody>
          <a:bodyPr/>
          <a:lstStyle/>
          <a:p>
            <a:pPr lvl="0"/>
            <a:r>
              <a:rPr lang="en-US" sz="2400" b="1" dirty="0">
                <a:solidFill>
                  <a:srgbClr val="0D0D0D"/>
                </a:solidFill>
                <a:latin typeface="Times New Roman" pitchFamily="18" charset="0"/>
                <a:ea typeface="Calibri" pitchFamily="34" charset="0"/>
                <a:cs typeface="Times New Roman" pitchFamily="18" charset="0"/>
              </a:rPr>
              <a:t>1.4. Present perfect </a:t>
            </a:r>
            <a:r>
              <a:rPr lang="en-US" sz="2400" b="1" dirty="0" smtClean="0">
                <a:solidFill>
                  <a:srgbClr val="0D0D0D"/>
                </a:solidFill>
                <a:latin typeface="Times New Roman" pitchFamily="18" charset="0"/>
                <a:ea typeface="Calibri" pitchFamily="34" charset="0"/>
                <a:cs typeface="Times New Roman" pitchFamily="18" charset="0"/>
              </a:rPr>
              <a:t>continuous:</a:t>
            </a:r>
            <a:br>
              <a:rPr lang="en-US" sz="2400" b="1" dirty="0" smtClean="0">
                <a:solidFill>
                  <a:srgbClr val="0D0D0D"/>
                </a:solidFill>
                <a:latin typeface="Times New Roman" pitchFamily="18" charset="0"/>
                <a:ea typeface="Calibri" pitchFamily="34" charset="0"/>
                <a:cs typeface="Times New Roman" pitchFamily="18" charset="0"/>
              </a:rPr>
            </a:br>
            <a:r>
              <a:rPr lang="en-US" sz="2400" b="1" dirty="0" smtClean="0">
                <a:solidFill>
                  <a:srgbClr val="0D0D0D"/>
                </a:solidFill>
                <a:latin typeface="Times New Roman" pitchFamily="18" charset="0"/>
                <a:ea typeface="Calibri" pitchFamily="34" charset="0"/>
                <a:cs typeface="Times New Roman" pitchFamily="18" charset="0"/>
              </a:rPr>
              <a:t> </a:t>
            </a:r>
            <a:r>
              <a:rPr lang="en-US" sz="2400" b="1" dirty="0">
                <a:solidFill>
                  <a:srgbClr val="0D0D0D"/>
                </a:solidFill>
                <a:latin typeface="Times New Roman" pitchFamily="18" charset="0"/>
                <a:ea typeface="Calibri" pitchFamily="34" charset="0"/>
                <a:cs typeface="Times New Roman" pitchFamily="18" charset="0"/>
              </a:rPr>
              <a:t>(I have been doing) </a:t>
            </a:r>
            <a:r>
              <a:rPr lang="en-US" sz="2400" dirty="0">
                <a:solidFill>
                  <a:srgbClr val="0D0D0D"/>
                </a:solidFill>
                <a:latin typeface="Times New Roman" pitchFamily="18" charset="0"/>
                <a:ea typeface="Calibri" pitchFamily="34" charset="0"/>
                <a:cs typeface="Times New Roman" pitchFamily="18" charset="0"/>
              </a:rPr>
              <a:t>[Subject + Has/have + been + </a:t>
            </a:r>
            <a:r>
              <a:rPr lang="en-US" sz="2400" dirty="0" err="1">
                <a:solidFill>
                  <a:srgbClr val="0D0D0D"/>
                </a:solidFill>
                <a:latin typeface="Times New Roman" pitchFamily="18" charset="0"/>
                <a:ea typeface="Calibri" pitchFamily="34" charset="0"/>
                <a:cs typeface="Times New Roman" pitchFamily="18" charset="0"/>
              </a:rPr>
              <a:t>ing</a:t>
            </a:r>
            <a:r>
              <a:rPr lang="en-US" sz="2400" dirty="0">
                <a:solidFill>
                  <a:srgbClr val="0D0D0D"/>
                </a:solidFill>
                <a:latin typeface="Times New Roman" pitchFamily="18" charset="0"/>
                <a:ea typeface="Calibri" pitchFamily="34" charset="0"/>
                <a:cs typeface="Times New Roman" pitchFamily="18" charset="0"/>
              </a:rPr>
              <a:t>]</a:t>
            </a:r>
            <a:r>
              <a:rPr lang="en-US" sz="2400" dirty="0">
                <a:solidFill>
                  <a:schemeClr val="tx1"/>
                </a:solidFill>
                <a:latin typeface="Times New Roman" pitchFamily="18" charset="0"/>
                <a:ea typeface="Times New Roman" pitchFamily="18" charset="0"/>
                <a:cs typeface="Times New Roman" pitchFamily="18" charset="0"/>
              </a:rPr>
              <a:t/>
            </a:r>
            <a:br>
              <a:rPr lang="en-US" sz="2400" dirty="0">
                <a:solidFill>
                  <a:schemeClr val="tx1"/>
                </a:solidFill>
                <a:latin typeface="Times New Roman" pitchFamily="18" charset="0"/>
                <a:ea typeface="Times New Roman" pitchFamily="18" charset="0"/>
                <a:cs typeface="Times New Roman" pitchFamily="18" charset="0"/>
              </a:rPr>
            </a:br>
            <a:endParaRPr lang="en-IN" sz="24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4374148"/>
              </p:ext>
            </p:extLst>
          </p:nvPr>
        </p:nvGraphicFramePr>
        <p:xfrm>
          <a:off x="35496" y="971084"/>
          <a:ext cx="9001000" cy="5886916"/>
        </p:xfrm>
        <a:graphic>
          <a:graphicData uri="http://schemas.openxmlformats.org/drawingml/2006/table">
            <a:tbl>
              <a:tblPr firstRow="1" firstCol="1" bandRow="1">
                <a:tableStyleId>{5C22544A-7EE6-4342-B048-85BDC9FD1C3A}</a:tableStyleId>
              </a:tblPr>
              <a:tblGrid>
                <a:gridCol w="535123"/>
                <a:gridCol w="652514"/>
                <a:gridCol w="1370585"/>
                <a:gridCol w="783626"/>
                <a:gridCol w="205054"/>
                <a:gridCol w="522163"/>
                <a:gridCol w="1305790"/>
                <a:gridCol w="1370585"/>
                <a:gridCol w="2255560"/>
              </a:tblGrid>
              <a:tr h="1179586">
                <a:tc>
                  <a:txBody>
                    <a:bodyPr/>
                    <a:lstStyle/>
                    <a:p>
                      <a:pPr algn="just">
                        <a:lnSpc>
                          <a:spcPct val="115000"/>
                        </a:lnSpc>
                        <a:spcAft>
                          <a:spcPts val="0"/>
                        </a:spcAft>
                      </a:pPr>
                      <a:r>
                        <a:rPr lang="en-US" sz="2000" dirty="0">
                          <a:effectLst/>
                          <a:latin typeface="Times New Roman" pitchFamily="18" charset="0"/>
                          <a:cs typeface="Times New Roman" pitchFamily="18" charset="0"/>
                        </a:rPr>
                        <a:t>S</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HV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MV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Complement</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S</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HV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MV</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Complement</a:t>
                      </a:r>
                      <a:endParaRPr lang="en-IN" sz="1800">
                        <a:effectLst/>
                        <a:latin typeface="Times New Roman" pitchFamily="18" charset="0"/>
                        <a:ea typeface="Calibri"/>
                        <a:cs typeface="Times New Roman" pitchFamily="18" charset="0"/>
                      </a:endParaRPr>
                    </a:p>
                  </a:txBody>
                  <a:tcPr marL="68580" marR="68580" marT="0" marB="0"/>
                </a:tc>
              </a:tr>
              <a:tr h="2391557">
                <a:tc>
                  <a:txBody>
                    <a:bodyPr/>
                    <a:lstStyle/>
                    <a:p>
                      <a:pPr algn="just">
                        <a:lnSpc>
                          <a:spcPct val="115000"/>
                        </a:lnSpc>
                        <a:spcAft>
                          <a:spcPts val="0"/>
                        </a:spcAft>
                      </a:pPr>
                      <a:r>
                        <a:rPr lang="en-US" sz="2000">
                          <a:effectLst/>
                          <a:latin typeface="Times New Roman" pitchFamily="18" charset="0"/>
                          <a:cs typeface="Times New Roman" pitchFamily="18" charset="0"/>
                        </a:rPr>
                        <a:t>I</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We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You</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have been</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speaking </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talking</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understanding</a:t>
                      </a:r>
                      <a:endParaRPr lang="en-IN" sz="18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I</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We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You</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haven’t been</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haven’t been</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haven’t been</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speaking </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talking</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understanding</a:t>
                      </a:r>
                      <a:endParaRPr lang="en-IN" sz="18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 </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English well.</a:t>
                      </a:r>
                      <a:endParaRPr lang="en-IN" sz="1800" dirty="0">
                        <a:effectLst/>
                        <a:latin typeface="Times New Roman" pitchFamily="18" charset="0"/>
                        <a:ea typeface="Calibri"/>
                        <a:cs typeface="Times New Roman" pitchFamily="18" charset="0"/>
                      </a:endParaRPr>
                    </a:p>
                  </a:txBody>
                  <a:tcPr marL="68580" marR="68580" marT="0" marB="0"/>
                </a:tc>
              </a:tr>
              <a:tr h="1583576">
                <a:tc>
                  <a:txBody>
                    <a:bodyPr/>
                    <a:lstStyle/>
                    <a:p>
                      <a:pPr algn="just">
                        <a:lnSpc>
                          <a:spcPct val="115000"/>
                        </a:lnSpc>
                        <a:spcAft>
                          <a:spcPts val="0"/>
                        </a:spcAft>
                      </a:pPr>
                      <a:r>
                        <a:rPr lang="en-US" sz="2000">
                          <a:effectLst/>
                          <a:latin typeface="Times New Roman" pitchFamily="18" charset="0"/>
                          <a:cs typeface="Times New Roman" pitchFamily="18" charset="0"/>
                        </a:rPr>
                        <a:t>He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She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It</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has been</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reading</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writing</a:t>
                      </a:r>
                      <a:endParaRPr lang="en-IN" sz="1800" dirty="0">
                        <a:effectLst/>
                        <a:latin typeface="Times New Roman" pitchFamily="18" charset="0"/>
                        <a:cs typeface="Times New Roman" pitchFamily="18" charset="0"/>
                      </a:endParaRPr>
                    </a:p>
                    <a:p>
                      <a:pPr algn="just">
                        <a:lnSpc>
                          <a:spcPct val="115000"/>
                        </a:lnSpc>
                        <a:spcAft>
                          <a:spcPts val="0"/>
                        </a:spcAft>
                      </a:pPr>
                      <a:r>
                        <a:rPr lang="en-US" sz="2000" dirty="0">
                          <a:effectLst/>
                          <a:latin typeface="Times New Roman" pitchFamily="18" charset="0"/>
                          <a:cs typeface="Times New Roman" pitchFamily="18" charset="0"/>
                        </a:rPr>
                        <a:t>imitating</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He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She</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It</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hasn’t been</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Reading</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writing</a:t>
                      </a:r>
                      <a:endParaRPr lang="en-IN" sz="1800">
                        <a:effectLst/>
                        <a:latin typeface="Times New Roman" pitchFamily="18" charset="0"/>
                        <a:cs typeface="Times New Roman" pitchFamily="18" charset="0"/>
                      </a:endParaRPr>
                    </a:p>
                    <a:p>
                      <a:pPr algn="just">
                        <a:lnSpc>
                          <a:spcPct val="115000"/>
                        </a:lnSpc>
                        <a:spcAft>
                          <a:spcPts val="0"/>
                        </a:spcAft>
                      </a:pPr>
                      <a:r>
                        <a:rPr lang="en-US" sz="2000">
                          <a:effectLst/>
                          <a:latin typeface="Times New Roman" pitchFamily="18" charset="0"/>
                          <a:cs typeface="Times New Roman" pitchFamily="18" charset="0"/>
                        </a:rPr>
                        <a:t>imitating</a:t>
                      </a:r>
                      <a:endParaRPr lang="en-IN" sz="18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r h="732197">
                <a:tc>
                  <a:txBody>
                    <a:bodyPr/>
                    <a:lstStyle/>
                    <a:p>
                      <a:pPr algn="just">
                        <a:lnSpc>
                          <a:spcPct val="115000"/>
                        </a:lnSpc>
                        <a:spcAft>
                          <a:spcPts val="0"/>
                        </a:spcAft>
                      </a:pPr>
                      <a:r>
                        <a:rPr lang="en-US" sz="2000">
                          <a:effectLst/>
                          <a:latin typeface="Times New Roman" pitchFamily="18" charset="0"/>
                          <a:cs typeface="Times New Roman" pitchFamily="18" charset="0"/>
                        </a:rPr>
                        <a:t>They</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have been</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Communicating</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2000">
                          <a:effectLst/>
                          <a:latin typeface="Times New Roman" pitchFamily="18" charset="0"/>
                          <a:cs typeface="Times New Roman" pitchFamily="18" charset="0"/>
                        </a:rPr>
                        <a:t> </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a:effectLst/>
                          <a:latin typeface="Times New Roman" pitchFamily="18" charset="0"/>
                          <a:cs typeface="Times New Roman" pitchFamily="18" charset="0"/>
                        </a:rPr>
                        <a:t>They</a:t>
                      </a:r>
                      <a:endParaRPr lang="en-IN" sz="18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haven’t been</a:t>
                      </a:r>
                      <a:endParaRPr lang="en-IN" sz="18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2000" dirty="0">
                          <a:effectLst/>
                          <a:latin typeface="Times New Roman" pitchFamily="18" charset="0"/>
                          <a:cs typeface="Times New Roman" pitchFamily="18" charset="0"/>
                        </a:rPr>
                        <a:t>Communicating</a:t>
                      </a:r>
                      <a:endParaRPr lang="en-IN" sz="18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spTree>
    <p:extLst>
      <p:ext uri="{BB962C8B-B14F-4D97-AF65-F5344CB8AC3E}">
        <p14:creationId xmlns:p14="http://schemas.microsoft.com/office/powerpoint/2010/main" val="7817623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352928" cy="490066"/>
          </a:xfrm>
        </p:spPr>
        <p:txBody>
          <a:bodyPr/>
          <a:lstStyle/>
          <a:p>
            <a:r>
              <a:rPr lang="en-US" sz="2000" b="1" dirty="0" smtClean="0">
                <a:solidFill>
                  <a:srgbClr val="0D0D0D"/>
                </a:solidFill>
                <a:latin typeface="Book Antiqua" pitchFamily="18" charset="0"/>
                <a:ea typeface="Times New Roman" pitchFamily="18" charset="0"/>
                <a:cs typeface="Times New Roman" pitchFamily="18" charset="0"/>
              </a:rPr>
              <a:t>                                                                     2</a:t>
            </a:r>
            <a:r>
              <a:rPr lang="en-US" sz="2000" b="1" dirty="0">
                <a:solidFill>
                  <a:srgbClr val="0D0D0D"/>
                </a:solidFill>
                <a:latin typeface="Book Antiqua" pitchFamily="18" charset="0"/>
                <a:ea typeface="Times New Roman" pitchFamily="18" charset="0"/>
                <a:cs typeface="Times New Roman" pitchFamily="18" charset="0"/>
              </a:rPr>
              <a:t>. PAST TENSE</a:t>
            </a:r>
            <a:r>
              <a:rPr lang="en-US" sz="2000" b="1" dirty="0" smtClean="0">
                <a:solidFill>
                  <a:srgbClr val="0D0D0D"/>
                </a:solidFill>
                <a:latin typeface="Book Antiqua" pitchFamily="18" charset="0"/>
                <a:ea typeface="Times New Roman" pitchFamily="18" charset="0"/>
                <a:cs typeface="Times New Roman" pitchFamily="18" charset="0"/>
              </a:rPr>
              <a:t>: </a:t>
            </a:r>
            <a:br>
              <a:rPr lang="en-US" sz="2000" b="1" dirty="0" smtClean="0">
                <a:solidFill>
                  <a:srgbClr val="0D0D0D"/>
                </a:solidFill>
                <a:latin typeface="Book Antiqua" pitchFamily="18" charset="0"/>
                <a:ea typeface="Times New Roman" pitchFamily="18" charset="0"/>
                <a:cs typeface="Times New Roman" pitchFamily="18" charset="0"/>
              </a:rPr>
            </a:br>
            <a:r>
              <a:rPr lang="en-US" sz="2000" b="1" dirty="0" smtClean="0">
                <a:solidFill>
                  <a:srgbClr val="0D0D0D"/>
                </a:solidFill>
                <a:latin typeface="Times New Roman" pitchFamily="18" charset="0"/>
                <a:ea typeface="Times New Roman" pitchFamily="18" charset="0"/>
                <a:cs typeface="Times New Roman" pitchFamily="18" charset="0"/>
              </a:rPr>
              <a:t>2.1</a:t>
            </a:r>
            <a:r>
              <a:rPr lang="en-US" sz="2000" b="1" dirty="0">
                <a:solidFill>
                  <a:srgbClr val="0D0D0D"/>
                </a:solidFill>
                <a:latin typeface="Times New Roman" pitchFamily="18" charset="0"/>
                <a:ea typeface="Times New Roman" pitchFamily="18" charset="0"/>
                <a:cs typeface="Times New Roman" pitchFamily="18" charset="0"/>
              </a:rPr>
              <a:t>. Simple Past: [Subject + Past form of verb (V2)]</a:t>
            </a:r>
            <a:r>
              <a:rPr lang="en-US" sz="2800" b="1" dirty="0">
                <a:solidFill>
                  <a:srgbClr val="365F91"/>
                </a:solidFill>
                <a:latin typeface="Times New Roman" pitchFamily="18" charset="0"/>
                <a:ea typeface="Times New Roman" pitchFamily="18" charset="0"/>
                <a:cs typeface="Times New Roman" pitchFamily="18" charset="0"/>
              </a:rPr>
              <a:t/>
            </a:r>
            <a:br>
              <a:rPr lang="en-US" sz="2800" b="1" dirty="0">
                <a:solidFill>
                  <a:srgbClr val="365F91"/>
                </a:solidFill>
                <a:latin typeface="Times New Roman" pitchFamily="18" charset="0"/>
                <a:ea typeface="Times New Roman" pitchFamily="18" charset="0"/>
                <a:cs typeface="Times New Roman" pitchFamily="18" charset="0"/>
              </a:rPr>
            </a:br>
            <a:endParaRPr lang="en-IN"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15134981"/>
              </p:ext>
            </p:extLst>
          </p:nvPr>
        </p:nvGraphicFramePr>
        <p:xfrm>
          <a:off x="180937" y="4293096"/>
          <a:ext cx="7992886" cy="2033778"/>
        </p:xfrm>
        <a:graphic>
          <a:graphicData uri="http://schemas.openxmlformats.org/drawingml/2006/table">
            <a:tbl>
              <a:tblPr firstRow="1" firstCol="1" bandRow="1">
                <a:tableStyleId>{5C22544A-7EE6-4342-B048-85BDC9FD1C3A}</a:tableStyleId>
              </a:tblPr>
              <a:tblGrid>
                <a:gridCol w="1063419"/>
                <a:gridCol w="1589793"/>
                <a:gridCol w="1383511"/>
                <a:gridCol w="300531"/>
                <a:gridCol w="1423386"/>
                <a:gridCol w="669899"/>
                <a:gridCol w="178836"/>
                <a:gridCol w="1383511"/>
              </a:tblGrid>
              <a:tr h="316230">
                <a:tc>
                  <a:txBody>
                    <a:bodyPr/>
                    <a:lstStyle/>
                    <a:p>
                      <a:pPr algn="just">
                        <a:lnSpc>
                          <a:spcPct val="115000"/>
                        </a:lnSpc>
                        <a:spcAft>
                          <a:spcPts val="0"/>
                        </a:spcAft>
                      </a:pPr>
                      <a:r>
                        <a:rPr lang="en-US" sz="1400" dirty="0">
                          <a:effectLst/>
                          <a:latin typeface="Times New Roman" pitchFamily="18" charset="0"/>
                          <a:cs typeface="Times New Roman" pitchFamily="18" charset="0"/>
                        </a:rPr>
                        <a:t>Subject</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Verb</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Subject</a:t>
                      </a:r>
                      <a:endParaRPr lang="en-IN" sz="1200">
                        <a:effectLst/>
                        <a:latin typeface="Times New Roman" pitchFamily="18" charset="0"/>
                        <a:ea typeface="Calibri"/>
                        <a:cs typeface="Times New Roman" pitchFamily="18" charset="0"/>
                      </a:endParaRPr>
                    </a:p>
                  </a:txBody>
                  <a:tcPr marL="68580" marR="68580" marT="0" marB="0"/>
                </a:tc>
                <a:tc gridSpan="2">
                  <a:txBody>
                    <a:bodyPr/>
                    <a:lstStyle/>
                    <a:p>
                      <a:pPr algn="just">
                        <a:lnSpc>
                          <a:spcPct val="115000"/>
                        </a:lnSpc>
                        <a:spcAft>
                          <a:spcPts val="0"/>
                        </a:spcAft>
                      </a:pPr>
                      <a:r>
                        <a:rPr lang="en-US" sz="1400">
                          <a:effectLst/>
                          <a:latin typeface="Times New Roman" pitchFamily="18" charset="0"/>
                          <a:cs typeface="Times New Roman" pitchFamily="18" charset="0"/>
                        </a:rPr>
                        <a:t>Verb</a:t>
                      </a:r>
                      <a:endParaRPr lang="en-IN" sz="1200">
                        <a:effectLst/>
                        <a:latin typeface="Times New Roman" pitchFamily="18" charset="0"/>
                        <a:ea typeface="Calibri"/>
                        <a:cs typeface="Times New Roman" pitchFamily="18" charset="0"/>
                      </a:endParaRPr>
                    </a:p>
                  </a:txBody>
                  <a:tcPr marL="68580" marR="68580" marT="0" marB="0"/>
                </a:tc>
                <a:tc h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r>
              <a:tr h="544830">
                <a:tc>
                  <a:txBody>
                    <a:bodyPr/>
                    <a:lstStyle/>
                    <a:p>
                      <a:pPr algn="just">
                        <a:lnSpc>
                          <a:spcPct val="115000"/>
                        </a:lnSpc>
                        <a:spcAft>
                          <a:spcPts val="0"/>
                        </a:spcAft>
                      </a:pPr>
                      <a:r>
                        <a:rPr lang="en-US" sz="1400" dirty="0">
                          <a:effectLst/>
                          <a:latin typeface="Times New Roman" pitchFamily="18" charset="0"/>
                          <a:cs typeface="Times New Roman" pitchFamily="18" charset="0"/>
                        </a:rPr>
                        <a:t>  I</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We</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You</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talked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understood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spoke </a:t>
                      </a:r>
                      <a:endParaRPr lang="en-IN" sz="12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I/we/you/they</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He/she/it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Didn’t</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Didn’t</a:t>
                      </a:r>
                      <a:endParaRPr lang="en-IN" sz="1200">
                        <a:effectLst/>
                        <a:latin typeface="Times New Roman" pitchFamily="18" charset="0"/>
                        <a:ea typeface="Calibri"/>
                        <a:cs typeface="Times New Roman" pitchFamily="18" charset="0"/>
                      </a:endParaRPr>
                    </a:p>
                  </a:txBody>
                  <a:tcPr marL="68580" marR="68580" marT="0" marB="0"/>
                </a:tc>
                <a:tc gridSpan="2">
                  <a:txBody>
                    <a:bodyPr/>
                    <a:lstStyle/>
                    <a:p>
                      <a:pPr algn="just">
                        <a:lnSpc>
                          <a:spcPct val="115000"/>
                        </a:lnSpc>
                        <a:spcAft>
                          <a:spcPts val="0"/>
                        </a:spcAft>
                      </a:pPr>
                      <a:r>
                        <a:rPr lang="en-US" sz="1400" dirty="0">
                          <a:effectLst/>
                          <a:latin typeface="Times New Roman" pitchFamily="18" charset="0"/>
                          <a:cs typeface="Times New Roman" pitchFamily="18" charset="0"/>
                        </a:rPr>
                        <a:t>Work.</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Come.</a:t>
                      </a:r>
                      <a:endParaRPr lang="en-IN" sz="1200" dirty="0">
                        <a:effectLst/>
                        <a:latin typeface="Times New Roman" pitchFamily="18" charset="0"/>
                        <a:ea typeface="Calibri"/>
                        <a:cs typeface="Times New Roman" pitchFamily="18" charset="0"/>
                      </a:endParaRPr>
                    </a:p>
                  </a:txBody>
                  <a:tcPr marL="68580" marR="68580" marT="0" marB="0"/>
                </a:tc>
                <a:tc hMerge="1">
                  <a:txBody>
                    <a:bodyPr/>
                    <a:lstStyle/>
                    <a:p>
                      <a:endParaRPr lang="en-IN"/>
                    </a:p>
                  </a:txBody>
                  <a:tcPr/>
                </a:tc>
              </a:tr>
              <a:tr h="478790">
                <a:tc>
                  <a:txBody>
                    <a:bodyPr/>
                    <a:lstStyle/>
                    <a:p>
                      <a:pPr algn="just">
                        <a:lnSpc>
                          <a:spcPct val="115000"/>
                        </a:lnSpc>
                        <a:spcAft>
                          <a:spcPts val="0"/>
                        </a:spcAft>
                      </a:pPr>
                      <a:r>
                        <a:rPr lang="en-US" sz="1400" dirty="0">
                          <a:effectLst/>
                          <a:latin typeface="Times New Roman" pitchFamily="18" charset="0"/>
                          <a:cs typeface="Times New Roman" pitchFamily="18" charset="0"/>
                        </a:rPr>
                        <a:t>He</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She</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It</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read</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wrote</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imitated</a:t>
                      </a:r>
                      <a:endParaRPr lang="en-IN" sz="1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gridSpan="4">
                  <a:txBody>
                    <a:bodyPr/>
                    <a:lstStyle/>
                    <a:p>
                      <a:pPr>
                        <a:lnSpc>
                          <a:spcPct val="115000"/>
                        </a:lnSpc>
                        <a:spcAft>
                          <a:spcPts val="1000"/>
                        </a:spcAft>
                      </a:pPr>
                      <a:r>
                        <a:rPr lang="en-IN" sz="12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r>
              <a:tr h="206375">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communicated</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gridSpan="4">
                  <a:txBody>
                    <a:bodyPr/>
                    <a:lstStyle/>
                    <a:p>
                      <a:pPr>
                        <a:lnSpc>
                          <a:spcPct val="115000"/>
                        </a:lnSpc>
                        <a:spcAft>
                          <a:spcPts val="1000"/>
                        </a:spcAft>
                      </a:pPr>
                      <a:r>
                        <a:rPr lang="en-IN" sz="1200" dirty="0">
                          <a:effectLst/>
                          <a:latin typeface="Times New Roman" pitchFamily="18" charset="0"/>
                          <a:cs typeface="Times New Roman" pitchFamily="18" charset="0"/>
                        </a:rPr>
                        <a:t> </a:t>
                      </a:r>
                      <a:endParaRPr lang="en-IN" sz="1200"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r>
            </a:tbl>
          </a:graphicData>
        </a:graphic>
      </p:graphicFrame>
      <p:sp>
        <p:nvSpPr>
          <p:cNvPr id="5" name="Rectangle 1"/>
          <p:cNvSpPr>
            <a:spLocks noChangeArrowheads="1"/>
          </p:cNvSpPr>
          <p:nvPr/>
        </p:nvSpPr>
        <p:spPr bwMode="auto">
          <a:xfrm>
            <a:off x="179512" y="980728"/>
            <a:ext cx="8136904" cy="307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Use the Simple Past to express the idea that an action started and finished at a specific time in the past. Sometimes, the speaker may not actually mention the specific time, but they do have one specific time in mind.</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Examples:</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I </a:t>
            </a: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saw</a:t>
            </a: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a movie yesterday.</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I </a:t>
            </a: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didn't see</a:t>
            </a:r>
            <a:r>
              <a:rPr kumimoji="0" lang="en-US" sz="20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a play yesterday.</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a:t>
            </a:r>
            <a:r>
              <a:rPr kumimoji="0" lang="en-US" sz="2000" b="1" i="0" u="sng"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simple past</a:t>
            </a: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to make affirmative and negative sentences.</a:t>
            </a: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Affirmative sentences		</a:t>
            </a:r>
            <a:r>
              <a:rPr lang="en-US" sz="2000" b="1" dirty="0">
                <a:solidFill>
                  <a:srgbClr val="0D0D0D"/>
                </a:solidFill>
                <a:latin typeface="Times New Roman" pitchFamily="18" charset="0"/>
                <a:ea typeface="Times New Roman" pitchFamily="18" charset="0"/>
                <a:cs typeface="Times New Roman" pitchFamily="18" charset="0"/>
              </a:rPr>
              <a:t> </a:t>
            </a:r>
            <a:r>
              <a:rPr lang="en-US" sz="2000" b="1" dirty="0" smtClean="0">
                <a:solidFill>
                  <a:srgbClr val="0D0D0D"/>
                </a:solidFill>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Negative sentences.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846624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78763"/>
          </a:xfrm>
        </p:spPr>
        <p:txBody>
          <a:bodyPr/>
          <a:lstStyle/>
          <a:p>
            <a:pPr lvl="0"/>
            <a:r>
              <a:rPr lang="en-US" sz="2400" b="1" dirty="0">
                <a:solidFill>
                  <a:srgbClr val="0D0D0D"/>
                </a:solidFill>
                <a:latin typeface="Book Antiqua" pitchFamily="18" charset="0"/>
                <a:ea typeface="Times New Roman" pitchFamily="18" charset="0"/>
                <a:cs typeface="Times New Roman" pitchFamily="18" charset="0"/>
              </a:rPr>
              <a:t>2.2. Past Continuous: </a:t>
            </a:r>
            <a:r>
              <a:rPr lang="en-US" sz="2400" b="1" dirty="0">
                <a:solidFill>
                  <a:srgbClr val="0D0D0D"/>
                </a:solidFill>
                <a:latin typeface="Book Antiqua" pitchFamily="18" charset="0"/>
                <a:ea typeface="Times New Roman" pitchFamily="18" charset="0"/>
                <a:cs typeface="Tunga"/>
              </a:rPr>
              <a:t>[Subject + was/were + verb + </a:t>
            </a:r>
            <a:r>
              <a:rPr lang="en-US" sz="2400" b="1" dirty="0" err="1">
                <a:solidFill>
                  <a:srgbClr val="0D0D0D"/>
                </a:solidFill>
                <a:latin typeface="Book Antiqua" pitchFamily="18" charset="0"/>
                <a:ea typeface="Times New Roman" pitchFamily="18" charset="0"/>
                <a:cs typeface="Tunga"/>
              </a:rPr>
              <a:t>ing</a:t>
            </a:r>
            <a:r>
              <a:rPr lang="en-US" sz="2400" b="1" dirty="0" smtClean="0">
                <a:solidFill>
                  <a:srgbClr val="0D0D0D"/>
                </a:solidFill>
                <a:latin typeface="Book Antiqua" pitchFamily="18" charset="0"/>
                <a:ea typeface="Times New Roman" pitchFamily="18" charset="0"/>
                <a:cs typeface="Tunga"/>
              </a:rPr>
              <a:t>]</a:t>
            </a: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3071540"/>
              </p:ext>
            </p:extLst>
          </p:nvPr>
        </p:nvGraphicFramePr>
        <p:xfrm>
          <a:off x="179512" y="3979192"/>
          <a:ext cx="8136904" cy="2453640"/>
        </p:xfrm>
        <a:graphic>
          <a:graphicData uri="http://schemas.openxmlformats.org/drawingml/2006/table">
            <a:tbl>
              <a:tblPr firstRow="1" firstCol="1" bandRow="1">
                <a:tableStyleId>{5C22544A-7EE6-4342-B048-85BDC9FD1C3A}</a:tableStyleId>
              </a:tblPr>
              <a:tblGrid>
                <a:gridCol w="757674"/>
                <a:gridCol w="677649"/>
                <a:gridCol w="1444997"/>
                <a:gridCol w="1168551"/>
                <a:gridCol w="240924"/>
                <a:gridCol w="677649"/>
                <a:gridCol w="706595"/>
                <a:gridCol w="1310737"/>
                <a:gridCol w="1152128"/>
              </a:tblGrid>
              <a:tr h="121920">
                <a:tc>
                  <a:txBody>
                    <a:bodyPr/>
                    <a:lstStyle/>
                    <a:p>
                      <a:pPr algn="just">
                        <a:lnSpc>
                          <a:spcPct val="115000"/>
                        </a:lnSpc>
                        <a:spcAft>
                          <a:spcPts val="0"/>
                        </a:spcAft>
                      </a:pPr>
                      <a:r>
                        <a:rPr lang="en-US" sz="1400" dirty="0">
                          <a:effectLst/>
                          <a:latin typeface="Times New Roman" pitchFamily="18" charset="0"/>
                          <a:cs typeface="Times New Roman" pitchFamily="18" charset="0"/>
                        </a:rPr>
                        <a:t>S</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S</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r>
              <a:tr h="391160">
                <a:tc>
                  <a:txBody>
                    <a:bodyPr/>
                    <a:lstStyle/>
                    <a:p>
                      <a:pPr algn="just">
                        <a:lnSpc>
                          <a:spcPct val="115000"/>
                        </a:lnSpc>
                        <a:spcAft>
                          <a:spcPts val="0"/>
                        </a:spcAft>
                      </a:pPr>
                      <a:r>
                        <a:rPr lang="en-US" sz="1400">
                          <a:effectLst/>
                          <a:latin typeface="Times New Roman" pitchFamily="18" charset="0"/>
                          <a:cs typeface="Times New Roman" pitchFamily="18" charset="0"/>
                        </a:rPr>
                        <a:t> 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speaking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talking</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understanding</a:t>
                      </a:r>
                      <a:endParaRPr lang="en-IN" sz="1200" dirty="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speaking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talking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understanding</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344170">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Reading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writing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imitating</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was</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reading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writing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imitating</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49530">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Communicating</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were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communicating</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r>
            </a:tbl>
          </a:graphicData>
        </a:graphic>
      </p:graphicFrame>
      <p:sp>
        <p:nvSpPr>
          <p:cNvPr id="5" name="Rectangle 1"/>
          <p:cNvSpPr>
            <a:spLocks noChangeArrowheads="1"/>
          </p:cNvSpPr>
          <p:nvPr/>
        </p:nvSpPr>
        <p:spPr bwMode="auto">
          <a:xfrm>
            <a:off x="179512" y="759187"/>
            <a:ext cx="8136904" cy="307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Use the Past Continuous to indicate that a longer action in the past was interrupted. The interruption is usually a shorter action in the Simple Past. Remember this can be a real interruption or just an interruption in time.</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were studying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when she called.</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were not studying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when she called. </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I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was watching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TV when she called.</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When the phone rang, she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was writing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a letter.</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use </a:t>
            </a:r>
            <a:r>
              <a:rPr kumimoji="0" lang="en-US" b="1" i="0" u="sng"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past continuous</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to make affirmative and negative sentences.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Affirmative sentences. 				Negative sentences.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90213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62074"/>
          </a:xfrm>
        </p:spPr>
        <p:txBody>
          <a:bodyPr/>
          <a:lstStyle/>
          <a:p>
            <a:pPr lvl="0"/>
            <a:r>
              <a:rPr lang="en-US" sz="2400" b="1" dirty="0">
                <a:solidFill>
                  <a:srgbClr val="0D0D0D"/>
                </a:solidFill>
                <a:latin typeface="Book Antiqua" pitchFamily="18" charset="0"/>
                <a:ea typeface="Times New Roman" pitchFamily="18" charset="0"/>
                <a:cs typeface="Times New Roman" pitchFamily="18" charset="0"/>
              </a:rPr>
              <a:t>2.3.Past Perfect: </a:t>
            </a:r>
            <a:r>
              <a:rPr lang="en-US" sz="2400" b="1" dirty="0">
                <a:solidFill>
                  <a:srgbClr val="0D0D0D"/>
                </a:solidFill>
                <a:latin typeface="Book Antiqua" pitchFamily="18" charset="0"/>
                <a:ea typeface="Times New Roman" pitchFamily="18" charset="0"/>
                <a:cs typeface="Tunga"/>
              </a:rPr>
              <a:t>[Subject + had + past form of verb (V3)]</a:t>
            </a:r>
            <a:r>
              <a:rPr lang="en-US" sz="2800" b="1" dirty="0">
                <a:solidFill>
                  <a:srgbClr val="365F91"/>
                </a:solidFill>
                <a:latin typeface="Cambria" pitchFamily="18" charset="0"/>
                <a:ea typeface="Times New Roman" pitchFamily="18" charset="0"/>
                <a:cs typeface="Tunga"/>
              </a:rPr>
              <a:t/>
            </a:r>
            <a:br>
              <a:rPr lang="en-US" sz="2800" b="1" dirty="0">
                <a:solidFill>
                  <a:srgbClr val="365F91"/>
                </a:solidFill>
                <a:latin typeface="Cambria" pitchFamily="18" charset="0"/>
                <a:ea typeface="Times New Roman" pitchFamily="18" charset="0"/>
                <a:cs typeface="Tunga"/>
              </a:rPr>
            </a:b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9273933"/>
              </p:ext>
            </p:extLst>
          </p:nvPr>
        </p:nvGraphicFramePr>
        <p:xfrm>
          <a:off x="251520" y="4365104"/>
          <a:ext cx="7488831" cy="2208276"/>
        </p:xfrm>
        <a:graphic>
          <a:graphicData uri="http://schemas.openxmlformats.org/drawingml/2006/table">
            <a:tbl>
              <a:tblPr firstRow="1" firstCol="1" bandRow="1">
                <a:tableStyleId>{5C22544A-7EE6-4342-B048-85BDC9FD1C3A}</a:tableStyleId>
              </a:tblPr>
              <a:tblGrid>
                <a:gridCol w="580434"/>
                <a:gridCol w="559028"/>
                <a:gridCol w="1292597"/>
                <a:gridCol w="1221803"/>
                <a:gridCol w="162560"/>
                <a:gridCol w="599815"/>
                <a:gridCol w="574671"/>
                <a:gridCol w="1276954"/>
                <a:gridCol w="1220969"/>
              </a:tblGrid>
              <a:tr h="44450">
                <a:tc>
                  <a:txBody>
                    <a:bodyPr/>
                    <a:lstStyle/>
                    <a:p>
                      <a:pPr algn="just">
                        <a:lnSpc>
                          <a:spcPct val="115000"/>
                        </a:lnSpc>
                        <a:spcAft>
                          <a:spcPts val="0"/>
                        </a:spcAft>
                      </a:pPr>
                      <a:r>
                        <a:rPr lang="en-US" sz="1400" dirty="0">
                          <a:effectLst/>
                          <a:latin typeface="Times New Roman" pitchFamily="18" charset="0"/>
                          <a:cs typeface="Times New Roman" pitchFamily="18" charset="0"/>
                        </a:rPr>
                        <a:t>S</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S</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r>
              <a:tr h="535940">
                <a:tc>
                  <a:txBody>
                    <a:bodyPr/>
                    <a:lstStyle/>
                    <a:p>
                      <a:pPr algn="just">
                        <a:lnSpc>
                          <a:spcPct val="115000"/>
                        </a:lnSpc>
                        <a:spcAft>
                          <a:spcPts val="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spoken</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talked</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understood</a:t>
                      </a:r>
                      <a:endParaRPr lang="en-IN" sz="1200" dirty="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spoken</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talked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understood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449580">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read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written</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imitated</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read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written</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not imitated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485775">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Communicated</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not communicated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r>
            </a:tbl>
          </a:graphicData>
        </a:graphic>
      </p:graphicFrame>
      <p:sp>
        <p:nvSpPr>
          <p:cNvPr id="5" name="Rectangle 1"/>
          <p:cNvSpPr>
            <a:spLocks noChangeArrowheads="1"/>
          </p:cNvSpPr>
          <p:nvPr/>
        </p:nvSpPr>
        <p:spPr bwMode="auto">
          <a:xfrm>
            <a:off x="107504" y="836712"/>
            <a:ext cx="8280920" cy="307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The Past Perfect expresses the idea that something occurred before another action in the past. It can also show that something happened before a specific time in the past.</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had studied</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English before you moved to New York. </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unga"/>
              </a:rPr>
              <a:t>Had</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studied</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English before you moved to New York?</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had</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not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studied</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English before you moved to New York.</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use </a:t>
            </a:r>
            <a:r>
              <a:rPr kumimoji="0" lang="en-US" b="1" i="0" u="sng"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past perfect</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to make affirmative, negative and interrogative sentences.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Affirmative sentences                                     Negative sentences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76376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274042"/>
          </a:xfrm>
        </p:spPr>
        <p:txBody>
          <a:bodyPr/>
          <a:lstStyle/>
          <a:p>
            <a:pPr lvl="0"/>
            <a:r>
              <a:rPr lang="en-US" sz="2400" b="1" dirty="0">
                <a:solidFill>
                  <a:srgbClr val="0D0D0D"/>
                </a:solidFill>
                <a:latin typeface="Book Antiqua" pitchFamily="18" charset="0"/>
                <a:ea typeface="Times New Roman" pitchFamily="18" charset="0"/>
                <a:cs typeface="Times New Roman" pitchFamily="18" charset="0"/>
              </a:rPr>
              <a:t>2.4. Past Perfect Continuous: </a:t>
            </a:r>
            <a:r>
              <a:rPr lang="en-US" sz="2400" b="1" dirty="0">
                <a:solidFill>
                  <a:srgbClr val="0D0D0D"/>
                </a:solidFill>
                <a:latin typeface="Book Antiqua" pitchFamily="18" charset="0"/>
                <a:ea typeface="Times New Roman" pitchFamily="18" charset="0"/>
                <a:cs typeface="Tunga"/>
              </a:rPr>
              <a:t>[Subject + had been + </a:t>
            </a:r>
            <a:r>
              <a:rPr lang="en-US" sz="2400" b="1" dirty="0" err="1">
                <a:solidFill>
                  <a:srgbClr val="0D0D0D"/>
                </a:solidFill>
                <a:latin typeface="Book Antiqua" pitchFamily="18" charset="0"/>
                <a:ea typeface="Times New Roman" pitchFamily="18" charset="0"/>
                <a:cs typeface="Tunga"/>
              </a:rPr>
              <a:t>ing</a:t>
            </a:r>
            <a:r>
              <a:rPr lang="en-US" sz="2400" b="1" dirty="0" smtClean="0">
                <a:solidFill>
                  <a:srgbClr val="0D0D0D"/>
                </a:solidFill>
                <a:latin typeface="Book Antiqua" pitchFamily="18" charset="0"/>
                <a:ea typeface="Times New Roman" pitchFamily="18" charset="0"/>
                <a:cs typeface="Tunga"/>
              </a:rPr>
              <a:t>]</a:t>
            </a: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93670568"/>
              </p:ext>
            </p:extLst>
          </p:nvPr>
        </p:nvGraphicFramePr>
        <p:xfrm>
          <a:off x="251520" y="3861048"/>
          <a:ext cx="8064896" cy="2453640"/>
        </p:xfrm>
        <a:graphic>
          <a:graphicData uri="http://schemas.openxmlformats.org/drawingml/2006/table">
            <a:tbl>
              <a:tblPr firstRow="1" firstCol="1" bandRow="1">
                <a:tableStyleId>{5C22544A-7EE6-4342-B048-85BDC9FD1C3A}</a:tableStyleId>
              </a:tblPr>
              <a:tblGrid>
                <a:gridCol w="684854"/>
                <a:gridCol w="670402"/>
                <a:gridCol w="1309040"/>
                <a:gridCol w="1104407"/>
                <a:gridCol w="228017"/>
                <a:gridCol w="708940"/>
                <a:gridCol w="769958"/>
                <a:gridCol w="1479702"/>
                <a:gridCol w="1109576"/>
              </a:tblGrid>
              <a:tr h="293370">
                <a:tc>
                  <a:txBody>
                    <a:bodyPr/>
                    <a:lstStyle/>
                    <a:p>
                      <a:pPr algn="just">
                        <a:lnSpc>
                          <a:spcPct val="115000"/>
                        </a:lnSpc>
                        <a:spcAft>
                          <a:spcPts val="0"/>
                        </a:spcAft>
                      </a:pPr>
                      <a:r>
                        <a:rPr lang="en-US" sz="1400" dirty="0">
                          <a:effectLst/>
                          <a:latin typeface="Times New Roman" pitchFamily="18" charset="0"/>
                          <a:cs typeface="Times New Roman" pitchFamily="18" charset="0"/>
                        </a:rPr>
                        <a:t>S</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Complement</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S</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r>
              <a:tr h="708025">
                <a:tc>
                  <a:txBody>
                    <a:bodyPr/>
                    <a:lstStyle/>
                    <a:p>
                      <a:pPr algn="just">
                        <a:lnSpc>
                          <a:spcPct val="115000"/>
                        </a:lnSpc>
                        <a:spcAft>
                          <a:spcPts val="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speaking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talking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understanding</a:t>
                      </a:r>
                      <a:endParaRPr lang="en-IN" sz="12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 not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speaking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talking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understanding</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544830">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reading</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writing</a:t>
                      </a:r>
                      <a:endParaRPr lang="en-IN" sz="1200" dirty="0">
                        <a:effectLst/>
                        <a:latin typeface="Times New Roman" pitchFamily="18" charset="0"/>
                        <a:cs typeface="Times New Roman" pitchFamily="18" charset="0"/>
                      </a:endParaRPr>
                    </a:p>
                    <a:p>
                      <a:pPr algn="just">
                        <a:lnSpc>
                          <a:spcPct val="115000"/>
                        </a:lnSpc>
                        <a:spcAft>
                          <a:spcPts val="0"/>
                        </a:spcAft>
                      </a:pPr>
                      <a:r>
                        <a:rPr lang="en-US" sz="1400" dirty="0">
                          <a:effectLst/>
                          <a:latin typeface="Times New Roman" pitchFamily="18" charset="0"/>
                          <a:cs typeface="Times New Roman" pitchFamily="18" charset="0"/>
                        </a:rPr>
                        <a:t>imitating</a:t>
                      </a:r>
                      <a:endParaRPr lang="en-IN" sz="1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had not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reading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writing</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imitating</a:t>
                      </a:r>
                      <a:endParaRPr lang="en-IN" sz="1200">
                        <a:effectLst/>
                        <a:latin typeface="Times New Roman" pitchFamily="18" charset="0"/>
                        <a:ea typeface="Calibri"/>
                        <a:cs typeface="Times New Roman" pitchFamily="18" charset="0"/>
                      </a:endParaRPr>
                    </a:p>
                  </a:txBody>
                  <a:tcPr marL="68580" marR="68580" marT="0" marB="0"/>
                </a:tc>
                <a:tc rowSpan="2">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cs typeface="Times New Roman" pitchFamily="18" charset="0"/>
                      </a:endParaRPr>
                    </a:p>
                    <a:p>
                      <a:pPr algn="just">
                        <a:lnSpc>
                          <a:spcPct val="115000"/>
                        </a:lnSpc>
                        <a:spcAft>
                          <a:spcPts val="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267970">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communicating</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a:effectLst/>
                          <a:latin typeface="Times New Roman" pitchFamily="18" charset="0"/>
                          <a:cs typeface="Times New Roman" pitchFamily="18" charset="0"/>
                        </a:rPr>
                        <a:t>had not been</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400" dirty="0">
                          <a:effectLst/>
                          <a:latin typeface="Times New Roman" pitchFamily="18" charset="0"/>
                          <a:cs typeface="Times New Roman" pitchFamily="18" charset="0"/>
                        </a:rPr>
                        <a:t>Communicating</a:t>
                      </a:r>
                      <a:endParaRPr lang="en-IN" sz="1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sp>
        <p:nvSpPr>
          <p:cNvPr id="5" name="Rectangle 1"/>
          <p:cNvSpPr>
            <a:spLocks noChangeArrowheads="1"/>
          </p:cNvSpPr>
          <p:nvPr/>
        </p:nvSpPr>
        <p:spPr bwMode="auto">
          <a:xfrm>
            <a:off x="107504" y="421214"/>
            <a:ext cx="8064896" cy="326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the Past Perfect Continuous to show that something started in the past and continued up until another time in the past. "For five minutes" and "for two weeks" are both durations which can be used with the Past Perfect Continuous. Notice that this is related to the </a:t>
            </a: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hlinkClick r:id="rId2"/>
              </a:rPr>
              <a:t>Present Perfect Continuous</a:t>
            </a: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however, the duration does not continue until now, it stops before something else in the past.</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Examples:</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You </a:t>
            </a: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had been waiting</a:t>
            </a: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there for more than two hours when she finally arrived.</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You </a:t>
            </a: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had not been waiting</a:t>
            </a: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there for more than two hours when she finally arrived. </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They </a:t>
            </a: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had been talking</a:t>
            </a:r>
            <a:r>
              <a:rPr kumimoji="0" lang="en-US" sz="1600" b="0"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for over an hour before Tony arrived.</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We use </a:t>
            </a:r>
            <a:r>
              <a:rPr kumimoji="0" lang="en-US" sz="1600" b="1" i="0" u="sng"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past perfect continuous</a:t>
            </a: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 to make affirmative, negative sentences.</a:t>
            </a: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16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Affirmative sentences                                                            Negative sentences</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37373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346050"/>
          </a:xfrm>
        </p:spPr>
        <p:txBody>
          <a:bodyPr/>
          <a:lstStyle/>
          <a:p>
            <a:pPr lvl="0" algn="ctr"/>
            <a:r>
              <a:rPr lang="en-US" sz="2400" b="1" dirty="0">
                <a:solidFill>
                  <a:srgbClr val="0D0D0D"/>
                </a:solidFill>
                <a:latin typeface="Book Antiqua" pitchFamily="18" charset="0"/>
                <a:ea typeface="Times New Roman" pitchFamily="18" charset="0"/>
                <a:cs typeface="Times New Roman" pitchFamily="18" charset="0"/>
              </a:rPr>
              <a:t>3. FUTURE TENSE</a:t>
            </a:r>
            <a:r>
              <a:rPr lang="en-US" sz="2400" b="1" dirty="0" smtClean="0">
                <a:solidFill>
                  <a:srgbClr val="0D0D0D"/>
                </a:solidFill>
                <a:latin typeface="Book Antiqua" pitchFamily="18" charset="0"/>
                <a:ea typeface="Times New Roman" pitchFamily="18" charset="0"/>
                <a:cs typeface="Times New Roman" pitchFamily="18" charset="0"/>
              </a:rPr>
              <a:t>:</a:t>
            </a: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4578026"/>
              </p:ext>
            </p:extLst>
          </p:nvPr>
        </p:nvGraphicFramePr>
        <p:xfrm>
          <a:off x="0" y="3429000"/>
          <a:ext cx="9180512" cy="3456384"/>
        </p:xfrm>
        <a:graphic>
          <a:graphicData uri="http://schemas.openxmlformats.org/drawingml/2006/table">
            <a:tbl>
              <a:tblPr firstRow="1" firstCol="1" bandRow="1">
                <a:tableStyleId>{5C22544A-7EE6-4342-B048-85BDC9FD1C3A}</a:tableStyleId>
              </a:tblPr>
              <a:tblGrid>
                <a:gridCol w="1047103"/>
                <a:gridCol w="1047103"/>
                <a:gridCol w="1497112"/>
                <a:gridCol w="1362284"/>
                <a:gridCol w="262652"/>
                <a:gridCol w="1659955"/>
                <a:gridCol w="151006"/>
                <a:gridCol w="1005954"/>
                <a:gridCol w="1147343"/>
              </a:tblGrid>
              <a:tr h="611428">
                <a:tc>
                  <a:txBody>
                    <a:bodyPr/>
                    <a:lstStyle/>
                    <a:p>
                      <a:pPr algn="just">
                        <a:lnSpc>
                          <a:spcPct val="115000"/>
                        </a:lnSpc>
                        <a:spcAft>
                          <a:spcPts val="1000"/>
                        </a:spcAft>
                      </a:pPr>
                      <a:r>
                        <a:rPr lang="en-US" sz="1600" b="1" dirty="0">
                          <a:effectLst/>
                          <a:latin typeface="Times New Roman" pitchFamily="18" charset="0"/>
                          <a:cs typeface="Times New Roman" pitchFamily="18" charset="0"/>
                        </a:rPr>
                        <a:t>Subject</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dirty="0">
                          <a:effectLst/>
                          <a:latin typeface="Times New Roman" pitchFamily="18" charset="0"/>
                          <a:cs typeface="Times New Roman" pitchFamily="18" charset="0"/>
                        </a:rPr>
                        <a:t>HV</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Verb</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Complement</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gridSpan="2">
                  <a:txBody>
                    <a:bodyPr/>
                    <a:lstStyle/>
                    <a:p>
                      <a:pPr algn="just">
                        <a:lnSpc>
                          <a:spcPct val="115000"/>
                        </a:lnSpc>
                        <a:spcAft>
                          <a:spcPts val="1000"/>
                        </a:spcAft>
                      </a:pPr>
                      <a:r>
                        <a:rPr lang="en-US" sz="1600" b="1">
                          <a:effectLst/>
                          <a:latin typeface="Times New Roman" pitchFamily="18" charset="0"/>
                          <a:cs typeface="Times New Roman" pitchFamily="18" charset="0"/>
                        </a:rPr>
                        <a:t>Subject</a:t>
                      </a:r>
                      <a:endParaRPr lang="en-IN" sz="1400" b="1">
                        <a:effectLst/>
                        <a:latin typeface="Times New Roman" pitchFamily="18" charset="0"/>
                        <a:ea typeface="Calibri"/>
                        <a:cs typeface="Times New Roman" pitchFamily="18" charset="0"/>
                      </a:endParaRPr>
                    </a:p>
                  </a:txBody>
                  <a:tcPr marL="68580" marR="68580" marT="0" marB="0"/>
                </a:tc>
                <a:tc hMerge="1">
                  <a:txBody>
                    <a:bodyPr/>
                    <a:lstStyle/>
                    <a:p>
                      <a:endParaRPr lang="en-IN"/>
                    </a:p>
                  </a:txBody>
                  <a:tcPr/>
                </a:tc>
                <a:tc>
                  <a:txBody>
                    <a:bodyPr/>
                    <a:lstStyle/>
                    <a:p>
                      <a:pPr algn="just">
                        <a:lnSpc>
                          <a:spcPct val="115000"/>
                        </a:lnSpc>
                        <a:spcAft>
                          <a:spcPts val="1000"/>
                        </a:spcAft>
                      </a:pPr>
                      <a:r>
                        <a:rPr lang="en-US" sz="1600" b="1">
                          <a:effectLst/>
                          <a:latin typeface="Times New Roman" pitchFamily="18" charset="0"/>
                          <a:cs typeface="Times New Roman" pitchFamily="18" charset="0"/>
                        </a:rPr>
                        <a:t>Verb</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Complement</a:t>
                      </a:r>
                      <a:endParaRPr lang="en-IN" sz="1400" b="1">
                        <a:effectLst/>
                        <a:latin typeface="Times New Roman" pitchFamily="18" charset="0"/>
                        <a:ea typeface="Calibri"/>
                        <a:cs typeface="Times New Roman" pitchFamily="18" charset="0"/>
                      </a:endParaRPr>
                    </a:p>
                  </a:txBody>
                  <a:tcPr marL="68580" marR="68580" marT="0" marB="0"/>
                </a:tc>
              </a:tr>
              <a:tr h="1233617">
                <a:tc>
                  <a:txBody>
                    <a:bodyPr/>
                    <a:lstStyle/>
                    <a:p>
                      <a:pPr algn="just">
                        <a:lnSpc>
                          <a:spcPct val="115000"/>
                        </a:lnSpc>
                        <a:spcAft>
                          <a:spcPts val="1000"/>
                        </a:spcAft>
                      </a:pPr>
                      <a:r>
                        <a:rPr lang="en-US" sz="1600" b="1">
                          <a:effectLst/>
                          <a:latin typeface="Times New Roman" pitchFamily="18" charset="0"/>
                          <a:cs typeface="Times New Roman" pitchFamily="18" charset="0"/>
                        </a:rPr>
                        <a:t>I</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We</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You</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dirty="0">
                          <a:effectLst/>
                          <a:latin typeface="Times New Roman" pitchFamily="18" charset="0"/>
                          <a:cs typeface="Times New Roman" pitchFamily="18" charset="0"/>
                        </a:rPr>
                        <a:t>shall</a:t>
                      </a:r>
                      <a:endParaRPr lang="en-IN" sz="1400" b="1" dirty="0">
                        <a:effectLst/>
                        <a:latin typeface="Times New Roman" pitchFamily="18" charset="0"/>
                        <a:cs typeface="Times New Roman" pitchFamily="18" charset="0"/>
                      </a:endParaRPr>
                    </a:p>
                    <a:p>
                      <a:pPr algn="just">
                        <a:lnSpc>
                          <a:spcPct val="115000"/>
                        </a:lnSpc>
                        <a:spcAft>
                          <a:spcPts val="1000"/>
                        </a:spcAft>
                      </a:pPr>
                      <a:r>
                        <a:rPr lang="en-US" sz="1600" b="1" dirty="0">
                          <a:effectLst/>
                          <a:latin typeface="Times New Roman" pitchFamily="18" charset="0"/>
                          <a:cs typeface="Times New Roman" pitchFamily="18" charset="0"/>
                        </a:rPr>
                        <a:t>shall</a:t>
                      </a:r>
                      <a:endParaRPr lang="en-IN" sz="1400" b="1" dirty="0">
                        <a:effectLst/>
                        <a:latin typeface="Times New Roman" pitchFamily="18" charset="0"/>
                        <a:cs typeface="Times New Roman" pitchFamily="18" charset="0"/>
                      </a:endParaRPr>
                    </a:p>
                    <a:p>
                      <a:pPr algn="just">
                        <a:lnSpc>
                          <a:spcPct val="115000"/>
                        </a:lnSpc>
                        <a:spcAft>
                          <a:spcPts val="1000"/>
                        </a:spcAft>
                      </a:pPr>
                      <a:r>
                        <a:rPr lang="en-US" sz="1600" b="1" dirty="0">
                          <a:effectLst/>
                          <a:latin typeface="Times New Roman" pitchFamily="18" charset="0"/>
                          <a:cs typeface="Times New Roman" pitchFamily="18" charset="0"/>
                        </a:rPr>
                        <a:t>will</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talk</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understand</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speak </a:t>
                      </a:r>
                      <a:endParaRPr lang="en-IN" sz="1400" b="1">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100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100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1000"/>
                        </a:spcAft>
                      </a:pPr>
                      <a:r>
                        <a:rPr lang="en-US" sz="1600" b="1" dirty="0">
                          <a:effectLst/>
                          <a:latin typeface="Times New Roman" pitchFamily="18" charset="0"/>
                          <a:cs typeface="Times New Roman" pitchFamily="18" charset="0"/>
                        </a:rPr>
                        <a:t>English well.</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I/we/you/they</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He/she/it</a:t>
                      </a:r>
                      <a:endParaRPr lang="en-IN" sz="1400" b="1">
                        <a:effectLst/>
                        <a:latin typeface="Times New Roman" pitchFamily="18" charset="0"/>
                        <a:ea typeface="Calibri"/>
                        <a:cs typeface="Times New Roman" pitchFamily="18" charset="0"/>
                      </a:endParaRPr>
                    </a:p>
                  </a:txBody>
                  <a:tcPr marL="68580" marR="68580" marT="0" marB="0"/>
                </a:tc>
                <a:tc gridSpan="2">
                  <a:txBody>
                    <a:bodyPr/>
                    <a:lstStyle/>
                    <a:p>
                      <a:pPr algn="just">
                        <a:lnSpc>
                          <a:spcPct val="115000"/>
                        </a:lnSpc>
                        <a:spcAft>
                          <a:spcPts val="1000"/>
                        </a:spcAft>
                      </a:pPr>
                      <a:r>
                        <a:rPr lang="en-US" sz="1600" b="1">
                          <a:effectLst/>
                          <a:latin typeface="Times New Roman" pitchFamily="18" charset="0"/>
                          <a:cs typeface="Times New Roman" pitchFamily="18" charset="0"/>
                        </a:rPr>
                        <a:t>Won’t</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Won’t</a:t>
                      </a:r>
                      <a:endParaRPr lang="en-IN" sz="1400" b="1">
                        <a:effectLst/>
                        <a:latin typeface="Times New Roman" pitchFamily="18" charset="0"/>
                        <a:ea typeface="Calibri"/>
                        <a:cs typeface="Times New Roman" pitchFamily="18" charset="0"/>
                      </a:endParaRPr>
                    </a:p>
                  </a:txBody>
                  <a:tcPr marL="68580" marR="68580" marT="0" marB="0"/>
                </a:tc>
                <a:tc hMerge="1">
                  <a:txBody>
                    <a:bodyPr/>
                    <a:lstStyle/>
                    <a:p>
                      <a:endParaRPr lang="en-IN"/>
                    </a:p>
                  </a:txBody>
                  <a:tcPr/>
                </a:tc>
                <a:tc>
                  <a:txBody>
                    <a:bodyPr/>
                    <a:lstStyle/>
                    <a:p>
                      <a:pPr algn="just">
                        <a:lnSpc>
                          <a:spcPct val="115000"/>
                        </a:lnSpc>
                        <a:spcAft>
                          <a:spcPts val="1000"/>
                        </a:spcAft>
                      </a:pPr>
                      <a:r>
                        <a:rPr lang="en-US" sz="1600" b="1">
                          <a:effectLst/>
                          <a:latin typeface="Times New Roman" pitchFamily="18" charset="0"/>
                          <a:cs typeface="Times New Roman" pitchFamily="18" charset="0"/>
                        </a:rPr>
                        <a:t>Work.</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Come.</a:t>
                      </a:r>
                      <a:endParaRPr lang="en-IN" sz="1400" b="1">
                        <a:effectLst/>
                        <a:latin typeface="Times New Roman" pitchFamily="18" charset="0"/>
                        <a:ea typeface="Calibri"/>
                        <a:cs typeface="Times New Roman" pitchFamily="18" charset="0"/>
                      </a:endParaRPr>
                    </a:p>
                  </a:txBody>
                  <a:tcPr marL="68580" marR="68580" marT="0" marB="0"/>
                </a:tc>
              </a:tr>
              <a:tr h="1233617">
                <a:tc>
                  <a:txBody>
                    <a:bodyPr/>
                    <a:lstStyle/>
                    <a:p>
                      <a:pPr algn="just">
                        <a:lnSpc>
                          <a:spcPct val="115000"/>
                        </a:lnSpc>
                        <a:spcAft>
                          <a:spcPts val="1000"/>
                        </a:spcAft>
                      </a:pPr>
                      <a:r>
                        <a:rPr lang="en-US" sz="1600" b="1">
                          <a:effectLst/>
                          <a:latin typeface="Times New Roman" pitchFamily="18" charset="0"/>
                          <a:cs typeface="Times New Roman" pitchFamily="18" charset="0"/>
                        </a:rPr>
                        <a:t>He</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She</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It</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will</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will</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will</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read</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write</a:t>
                      </a:r>
                      <a:endParaRPr lang="en-IN" sz="1400" b="1">
                        <a:effectLst/>
                        <a:latin typeface="Times New Roman" pitchFamily="18" charset="0"/>
                        <a:cs typeface="Times New Roman" pitchFamily="18" charset="0"/>
                      </a:endParaRPr>
                    </a:p>
                    <a:p>
                      <a:pPr algn="just">
                        <a:lnSpc>
                          <a:spcPct val="115000"/>
                        </a:lnSpc>
                        <a:spcAft>
                          <a:spcPts val="1000"/>
                        </a:spcAft>
                      </a:pPr>
                      <a:r>
                        <a:rPr lang="en-US" sz="1600" b="1">
                          <a:effectLst/>
                          <a:latin typeface="Times New Roman" pitchFamily="18" charset="0"/>
                          <a:cs typeface="Times New Roman" pitchFamily="18" charset="0"/>
                        </a:rPr>
                        <a:t>imitate</a:t>
                      </a:r>
                      <a:endParaRPr lang="en-IN" sz="14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gridSpan="4">
                  <a:txBody>
                    <a:bodyPr/>
                    <a:lstStyle/>
                    <a:p>
                      <a:pPr>
                        <a:lnSpc>
                          <a:spcPct val="115000"/>
                        </a:lnSpc>
                        <a:spcAft>
                          <a:spcPts val="1000"/>
                        </a:spcAft>
                      </a:pPr>
                      <a:r>
                        <a:rPr lang="en-IN" sz="1400" b="1" dirty="0">
                          <a:effectLst/>
                          <a:latin typeface="Times New Roman" pitchFamily="18" charset="0"/>
                          <a:cs typeface="Times New Roman" pitchFamily="18" charset="0"/>
                        </a:rPr>
                        <a:t> </a:t>
                      </a:r>
                      <a:endParaRPr lang="en-IN" sz="1400" b="1"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r>
              <a:tr h="377722">
                <a:tc>
                  <a:txBody>
                    <a:bodyPr/>
                    <a:lstStyle/>
                    <a:p>
                      <a:pPr algn="just">
                        <a:lnSpc>
                          <a:spcPct val="115000"/>
                        </a:lnSpc>
                        <a:spcAft>
                          <a:spcPts val="1000"/>
                        </a:spcAft>
                      </a:pPr>
                      <a:r>
                        <a:rPr lang="en-US" sz="1600" b="1" dirty="0">
                          <a:effectLst/>
                          <a:latin typeface="Times New Roman" pitchFamily="18" charset="0"/>
                          <a:cs typeface="Times New Roman" pitchFamily="18" charset="0"/>
                        </a:rPr>
                        <a:t>They</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will</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600" b="1">
                          <a:effectLst/>
                          <a:latin typeface="Times New Roman" pitchFamily="18" charset="0"/>
                          <a:cs typeface="Times New Roman" pitchFamily="18" charset="0"/>
                        </a:rPr>
                        <a:t>communicate</a:t>
                      </a:r>
                      <a:endParaRPr lang="en-IN" sz="14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gridSpan="4">
                  <a:txBody>
                    <a:bodyPr/>
                    <a:lstStyle/>
                    <a:p>
                      <a:pPr>
                        <a:lnSpc>
                          <a:spcPct val="115000"/>
                        </a:lnSpc>
                        <a:spcAft>
                          <a:spcPts val="1000"/>
                        </a:spcAft>
                      </a:pPr>
                      <a:r>
                        <a:rPr lang="en-IN" sz="1400" b="1" dirty="0">
                          <a:effectLst/>
                          <a:latin typeface="Times New Roman" pitchFamily="18" charset="0"/>
                          <a:cs typeface="Times New Roman" pitchFamily="18" charset="0"/>
                        </a:rPr>
                        <a:t> </a:t>
                      </a:r>
                      <a:endParaRPr lang="en-IN" sz="1400" b="1"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r>
            </a:tbl>
          </a:graphicData>
        </a:graphic>
      </p:graphicFrame>
      <p:sp>
        <p:nvSpPr>
          <p:cNvPr id="5" name="Rectangle 1"/>
          <p:cNvSpPr>
            <a:spLocks noChangeArrowheads="1"/>
          </p:cNvSpPr>
          <p:nvPr/>
        </p:nvSpPr>
        <p:spPr bwMode="auto">
          <a:xfrm>
            <a:off x="274699" y="689305"/>
            <a:ext cx="7992888" cy="25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3.1. Simple Future: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unga"/>
              </a:rPr>
              <a:t>[Subject + will/shall + present form of verb]</a:t>
            </a:r>
            <a:endParaRPr kumimoji="0" lang="en-US" sz="2000" b="1" i="0" u="none" strike="noStrike" cap="none" normalizeH="0" baseline="0" dirty="0" smtClean="0">
              <a:ln>
                <a:noFill/>
              </a:ln>
              <a:solidFill>
                <a:srgbClr val="365F91"/>
              </a:solidFill>
              <a:effectLst/>
              <a:latin typeface="Cambria" pitchFamily="18" charset="0"/>
              <a:ea typeface="Times New Roman" pitchFamily="18" charset="0"/>
              <a:cs typeface="Tunga"/>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help</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him later.</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9144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unga"/>
              </a:rPr>
              <a:t>Will</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help</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him later?</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not help</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him later. </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make simple future </a:t>
            </a: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endPar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lang="en-US" b="1" dirty="0">
                <a:solidFill>
                  <a:srgbClr val="0D0D0D"/>
                </a:solidFill>
                <a:latin typeface="Book Antiqua" pitchFamily="18" charset="0"/>
                <a:ea typeface="Times New Roman" pitchFamily="18" charset="0"/>
                <a:cs typeface="Times New Roman" pitchFamily="18" charset="0"/>
              </a:rPr>
              <a:t>A</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ffirmative and                                                   Negative sentences.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2973933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12344"/>
            <a:ext cx="8352928" cy="6878806"/>
          </a:xfrm>
          <a:prstGeom prst="rect">
            <a:avLst/>
          </a:prstGeom>
        </p:spPr>
        <p:txBody>
          <a:bodyPr wrap="square">
            <a:spAutoFit/>
          </a:bodyPr>
          <a:lstStyle/>
          <a:p>
            <a:pPr algn="just"/>
            <a:r>
              <a:rPr lang="en-IN" sz="2100" b="1" dirty="0"/>
              <a:t>Text Books:</a:t>
            </a:r>
            <a:endParaRPr lang="en-IN" sz="2100" dirty="0"/>
          </a:p>
          <a:p>
            <a:pPr lvl="0" algn="just"/>
            <a:r>
              <a:rPr lang="en-IN" sz="2100" dirty="0" err="1"/>
              <a:t>Meenakshi</a:t>
            </a:r>
            <a:r>
              <a:rPr lang="en-IN" sz="2100" dirty="0"/>
              <a:t> Raman &amp; </a:t>
            </a:r>
            <a:r>
              <a:rPr lang="en-IN" sz="2100" dirty="0" err="1"/>
              <a:t>Sangeetha</a:t>
            </a:r>
            <a:r>
              <a:rPr lang="en-IN" sz="2100" dirty="0"/>
              <a:t> Sharma - Technical communication – Principles and Practice, Oxford University Press – 2007.</a:t>
            </a:r>
          </a:p>
          <a:p>
            <a:pPr lvl="0" algn="just"/>
            <a:r>
              <a:rPr lang="en-IN" sz="2100" dirty="0"/>
              <a:t>A.J. Thomson &amp; A. V. Martinet, A Practical English Grammar, Oxford University Press –1987.</a:t>
            </a:r>
          </a:p>
          <a:p>
            <a:pPr algn="just"/>
            <a:r>
              <a:rPr lang="en-IN" sz="2100" dirty="0"/>
              <a:t> </a:t>
            </a:r>
          </a:p>
          <a:p>
            <a:pPr algn="just"/>
            <a:r>
              <a:rPr lang="en-IN" sz="2100" dirty="0"/>
              <a:t> </a:t>
            </a:r>
            <a:r>
              <a:rPr lang="en-IN" sz="2100" b="1" dirty="0"/>
              <a:t>Reference Books:</a:t>
            </a:r>
            <a:endParaRPr lang="en-IN" sz="2100" dirty="0"/>
          </a:p>
          <a:p>
            <a:pPr lvl="0" algn="just"/>
            <a:r>
              <a:rPr lang="en-IN" sz="2100" dirty="0"/>
              <a:t>M Ashraf </a:t>
            </a:r>
            <a:r>
              <a:rPr lang="en-IN" sz="2100" dirty="0" err="1"/>
              <a:t>Rizvi</a:t>
            </a:r>
            <a:r>
              <a:rPr lang="en-IN" sz="2100" dirty="0"/>
              <a:t>, Effective Technical Communication, McGraw Hill Education (India) Private Limited-2005.</a:t>
            </a:r>
          </a:p>
          <a:p>
            <a:pPr lvl="0" algn="just"/>
            <a:r>
              <a:rPr lang="en-IN" sz="2100" dirty="0" err="1"/>
              <a:t>Sanjaya</a:t>
            </a:r>
            <a:r>
              <a:rPr lang="en-IN" sz="2100" dirty="0"/>
              <a:t> </a:t>
            </a:r>
            <a:r>
              <a:rPr lang="en-IN" sz="2100" dirty="0" err="1"/>
              <a:t>kumar</a:t>
            </a:r>
            <a:r>
              <a:rPr lang="en-IN" sz="2100" dirty="0"/>
              <a:t>, Communication Skills, </a:t>
            </a:r>
            <a:r>
              <a:rPr lang="en-IN" sz="2100" dirty="0" err="1"/>
              <a:t>Pushpa</a:t>
            </a:r>
            <a:r>
              <a:rPr lang="en-IN" sz="2100" dirty="0"/>
              <a:t> </a:t>
            </a:r>
            <a:r>
              <a:rPr lang="en-IN" sz="2100" dirty="0" err="1"/>
              <a:t>Lata</a:t>
            </a:r>
            <a:r>
              <a:rPr lang="en-IN" sz="2100" dirty="0"/>
              <a:t>, Oxford Press, 2016.</a:t>
            </a:r>
          </a:p>
          <a:p>
            <a:pPr lvl="0" algn="just"/>
            <a:r>
              <a:rPr lang="en-IN" sz="2100" dirty="0" err="1"/>
              <a:t>Dr.</a:t>
            </a:r>
            <a:r>
              <a:rPr lang="en-IN" sz="2100" dirty="0"/>
              <a:t> </a:t>
            </a:r>
            <a:r>
              <a:rPr lang="en-IN" sz="2100" dirty="0" err="1"/>
              <a:t>Premila</a:t>
            </a:r>
            <a:r>
              <a:rPr lang="en-IN" sz="2100" dirty="0"/>
              <a:t> D </a:t>
            </a:r>
            <a:r>
              <a:rPr lang="en-IN" sz="2100" dirty="0" err="1"/>
              <a:t>Swamy</a:t>
            </a:r>
            <a:r>
              <a:rPr lang="en-IN" sz="2100" dirty="0"/>
              <a:t> &amp; Udayakumar.HM, Communication skills for Engineers, Archers and Elevators Publishing House Bangalore, India, 2021.</a:t>
            </a:r>
          </a:p>
          <a:p>
            <a:pPr lvl="0" algn="just"/>
            <a:r>
              <a:rPr lang="en-IN" sz="2100" dirty="0"/>
              <a:t>S K. </a:t>
            </a:r>
            <a:r>
              <a:rPr lang="en-IN" sz="2100" dirty="0" err="1"/>
              <a:t>Khandelwal</a:t>
            </a:r>
            <a:r>
              <a:rPr lang="en-IN" sz="2100" dirty="0"/>
              <a:t> &amp; R K Gupta, Functional Grammar &amp; Composition, </a:t>
            </a:r>
            <a:r>
              <a:rPr lang="en-IN" sz="2100" dirty="0" err="1"/>
              <a:t>Laxmi</a:t>
            </a:r>
            <a:r>
              <a:rPr lang="en-IN" sz="2100" dirty="0"/>
              <a:t> Publication (P) Ltd. </a:t>
            </a:r>
          </a:p>
          <a:p>
            <a:pPr lvl="0" algn="just"/>
            <a:r>
              <a:rPr lang="en-IN" sz="2100" dirty="0"/>
              <a:t>N. Krishna Murthy, Modern English Grammar, Trinity press, 2016.</a:t>
            </a:r>
          </a:p>
          <a:p>
            <a:pPr lvl="0" algn="just"/>
            <a:r>
              <a:rPr lang="en-IN" sz="2100" dirty="0"/>
              <a:t>John </a:t>
            </a:r>
            <a:r>
              <a:rPr lang="en-IN" sz="2100" dirty="0" err="1"/>
              <a:t>Seely</a:t>
            </a:r>
            <a:r>
              <a:rPr lang="en-IN" sz="2100" dirty="0"/>
              <a:t> - The Oxford Guide to Effective Writing and Speaking. OUP, 2005.</a:t>
            </a:r>
          </a:p>
          <a:p>
            <a:pPr lvl="0" algn="just"/>
            <a:r>
              <a:rPr lang="en-IN" sz="2100" dirty="0"/>
              <a:t>Oxford Advanced </a:t>
            </a:r>
            <a:r>
              <a:rPr lang="en-IN" sz="2100" dirty="0" err="1"/>
              <a:t>Learners’s</a:t>
            </a:r>
            <a:r>
              <a:rPr lang="en-IN" sz="2100" dirty="0"/>
              <a:t> Dictionary, 8th edition, 2013. </a:t>
            </a:r>
          </a:p>
          <a:p>
            <a:pPr lvl="0" algn="just"/>
            <a:r>
              <a:rPr lang="en-IN" sz="2100" dirty="0"/>
              <a:t>Martin </a:t>
            </a:r>
            <a:r>
              <a:rPr lang="en-IN" sz="2100" dirty="0" err="1"/>
              <a:t>Hewings</a:t>
            </a:r>
            <a:r>
              <a:rPr lang="en-IN" sz="2100" dirty="0"/>
              <a:t> - Advanced Grammar in Use, Cambridge University Press, 2013.</a:t>
            </a:r>
          </a:p>
          <a:p>
            <a:pPr algn="just"/>
            <a:endParaRPr lang="en-IN" sz="2100" dirty="0">
              <a:latin typeface="+mj-lt"/>
            </a:endParaRPr>
          </a:p>
        </p:txBody>
      </p:sp>
    </p:spTree>
    <p:extLst>
      <p:ext uri="{BB962C8B-B14F-4D97-AF65-F5344CB8AC3E}">
        <p14:creationId xmlns:p14="http://schemas.microsoft.com/office/powerpoint/2010/main" val="10628070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a:solidFill>
                  <a:srgbClr val="0D0D0D"/>
                </a:solidFill>
                <a:latin typeface="Book Antiqua" pitchFamily="18" charset="0"/>
                <a:ea typeface="Times New Roman" pitchFamily="18" charset="0"/>
                <a:cs typeface="Times New Roman" pitchFamily="18" charset="0"/>
              </a:rPr>
              <a:t>3.2. Future Continuous: </a:t>
            </a:r>
            <a:r>
              <a:rPr lang="en-US" sz="2400" b="1" dirty="0" smtClean="0">
                <a:solidFill>
                  <a:srgbClr val="0D0D0D"/>
                </a:solidFill>
                <a:latin typeface="Book Antiqua" pitchFamily="18" charset="0"/>
                <a:ea typeface="Times New Roman" pitchFamily="18" charset="0"/>
                <a:cs typeface="Times New Roman" pitchFamily="18" charset="0"/>
              </a:rPr>
              <a:t/>
            </a:r>
            <a:br>
              <a:rPr lang="en-US" sz="2400" b="1" dirty="0" smtClean="0">
                <a:solidFill>
                  <a:srgbClr val="0D0D0D"/>
                </a:solidFill>
                <a:latin typeface="Book Antiqua" pitchFamily="18" charset="0"/>
                <a:ea typeface="Times New Roman" pitchFamily="18" charset="0"/>
                <a:cs typeface="Times New Roman" pitchFamily="18" charset="0"/>
              </a:rPr>
            </a:br>
            <a:r>
              <a:rPr lang="en-US" sz="2400" b="1" dirty="0" smtClean="0">
                <a:solidFill>
                  <a:srgbClr val="0D0D0D"/>
                </a:solidFill>
                <a:latin typeface="Book Antiqua" pitchFamily="18" charset="0"/>
                <a:ea typeface="Times New Roman" pitchFamily="18" charset="0"/>
                <a:cs typeface="Tunga"/>
              </a:rPr>
              <a:t>[</a:t>
            </a:r>
            <a:r>
              <a:rPr lang="en-US" sz="2400" b="1" dirty="0">
                <a:solidFill>
                  <a:srgbClr val="0D0D0D"/>
                </a:solidFill>
                <a:latin typeface="Book Antiqua" pitchFamily="18" charset="0"/>
                <a:ea typeface="Times New Roman" pitchFamily="18" charset="0"/>
                <a:cs typeface="Tunga"/>
              </a:rPr>
              <a:t>Subject + will be/shall be + present form of verb + </a:t>
            </a:r>
            <a:r>
              <a:rPr lang="en-US" sz="2400" b="1" dirty="0" err="1">
                <a:solidFill>
                  <a:srgbClr val="0D0D0D"/>
                </a:solidFill>
                <a:latin typeface="Book Antiqua" pitchFamily="18" charset="0"/>
                <a:ea typeface="Times New Roman" pitchFamily="18" charset="0"/>
                <a:cs typeface="Tunga"/>
              </a:rPr>
              <a:t>ing</a:t>
            </a:r>
            <a:r>
              <a:rPr lang="en-US" sz="2400" b="1" dirty="0" smtClean="0">
                <a:solidFill>
                  <a:srgbClr val="0D0D0D"/>
                </a:solidFill>
                <a:latin typeface="Book Antiqua" pitchFamily="18" charset="0"/>
                <a:ea typeface="Times New Roman" pitchFamily="18" charset="0"/>
                <a:cs typeface="Tunga"/>
              </a:rPr>
              <a:t>]</a:t>
            </a: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076649"/>
              </p:ext>
            </p:extLst>
          </p:nvPr>
        </p:nvGraphicFramePr>
        <p:xfrm>
          <a:off x="35497" y="3105450"/>
          <a:ext cx="9108504" cy="3779934"/>
        </p:xfrm>
        <a:graphic>
          <a:graphicData uri="http://schemas.openxmlformats.org/drawingml/2006/table">
            <a:tbl>
              <a:tblPr firstRow="1" firstCol="1" bandRow="1">
                <a:tableStyleId>{5C22544A-7EE6-4342-B048-85BDC9FD1C3A}</a:tableStyleId>
              </a:tblPr>
              <a:tblGrid>
                <a:gridCol w="671555"/>
                <a:gridCol w="982171"/>
                <a:gridCol w="1117523"/>
                <a:gridCol w="1350049"/>
                <a:gridCol w="314087"/>
                <a:gridCol w="698501"/>
                <a:gridCol w="1159264"/>
                <a:gridCol w="1490482"/>
                <a:gridCol w="1324872"/>
              </a:tblGrid>
              <a:tr h="377993">
                <a:tc>
                  <a:txBody>
                    <a:bodyPr/>
                    <a:lstStyle/>
                    <a:p>
                      <a:pPr algn="just">
                        <a:lnSpc>
                          <a:spcPct val="115000"/>
                        </a:lnSpc>
                        <a:spcAft>
                          <a:spcPts val="0"/>
                        </a:spcAft>
                      </a:pPr>
                      <a:r>
                        <a:rPr lang="en-US" sz="1600" b="1" dirty="0">
                          <a:effectLst/>
                          <a:latin typeface="Times New Roman" pitchFamily="18" charset="0"/>
                          <a:cs typeface="Times New Roman" pitchFamily="18" charset="0"/>
                        </a:rPr>
                        <a:t>S</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HV</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MV</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Complement</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S</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HV</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MV</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Complement</a:t>
                      </a:r>
                      <a:endParaRPr lang="en-IN" sz="1400" b="1">
                        <a:effectLst/>
                        <a:latin typeface="Times New Roman" pitchFamily="18" charset="0"/>
                        <a:ea typeface="Calibri"/>
                        <a:cs typeface="Times New Roman" pitchFamily="18" charset="0"/>
                      </a:endParaRPr>
                    </a:p>
                  </a:txBody>
                  <a:tcPr marL="68580" marR="68580" marT="0" marB="0"/>
                </a:tc>
              </a:tr>
              <a:tr h="1511974">
                <a:tc>
                  <a:txBody>
                    <a:bodyPr/>
                    <a:lstStyle/>
                    <a:p>
                      <a:pPr algn="just">
                        <a:lnSpc>
                          <a:spcPct val="115000"/>
                        </a:lnSpc>
                        <a:spcAft>
                          <a:spcPts val="0"/>
                        </a:spcAft>
                      </a:pPr>
                      <a:r>
                        <a:rPr lang="en-US" sz="1600" b="1">
                          <a:effectLst/>
                          <a:latin typeface="Times New Roman" pitchFamily="18" charset="0"/>
                          <a:cs typeface="Times New Roman" pitchFamily="18" charset="0"/>
                        </a:rPr>
                        <a:t> I</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You</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dirty="0">
                          <a:effectLst/>
                          <a:latin typeface="Times New Roman" pitchFamily="18" charset="0"/>
                          <a:cs typeface="Times New Roman" pitchFamily="18" charset="0"/>
                        </a:rPr>
                        <a:t>Shall be</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Shall be</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Will be</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speaking </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talking</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understanding</a:t>
                      </a:r>
                      <a:endParaRPr lang="en-IN" sz="1400" b="1">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English well.</a:t>
                      </a:r>
                      <a:endParaRPr lang="en-IN" sz="14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I</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You</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Shall not be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Won’t be</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dirty="0">
                          <a:effectLst/>
                          <a:latin typeface="Times New Roman" pitchFamily="18" charset="0"/>
                          <a:cs typeface="Times New Roman" pitchFamily="18" charset="0"/>
                        </a:rPr>
                        <a:t>speaking talking</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understanding</a:t>
                      </a:r>
                      <a:endParaRPr lang="en-IN" sz="1400" b="1" dirty="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 </a:t>
                      </a:r>
                      <a:endParaRPr lang="en-IN" sz="1400" b="1" dirty="0">
                        <a:effectLst/>
                        <a:latin typeface="Times New Roman" pitchFamily="18" charset="0"/>
                        <a:cs typeface="Times New Roman" pitchFamily="18" charset="0"/>
                      </a:endParaRPr>
                    </a:p>
                    <a:p>
                      <a:pPr algn="just">
                        <a:lnSpc>
                          <a:spcPct val="115000"/>
                        </a:lnSpc>
                        <a:spcAft>
                          <a:spcPts val="0"/>
                        </a:spcAft>
                      </a:pPr>
                      <a:r>
                        <a:rPr lang="en-US" sz="1600" b="1" dirty="0">
                          <a:effectLst/>
                          <a:latin typeface="Times New Roman" pitchFamily="18" charset="0"/>
                          <a:cs typeface="Times New Roman" pitchFamily="18" charset="0"/>
                        </a:rPr>
                        <a:t>English well.</a:t>
                      </a:r>
                      <a:endParaRPr lang="en-IN" sz="1400" b="1" dirty="0">
                        <a:effectLst/>
                        <a:latin typeface="Times New Roman" pitchFamily="18" charset="0"/>
                        <a:ea typeface="Calibri"/>
                        <a:cs typeface="Times New Roman" pitchFamily="18" charset="0"/>
                      </a:endParaRPr>
                    </a:p>
                  </a:txBody>
                  <a:tcPr marL="68580" marR="68580" marT="0" marB="0"/>
                </a:tc>
              </a:tr>
              <a:tr h="1133980">
                <a:tc>
                  <a:txBody>
                    <a:bodyPr/>
                    <a:lstStyle/>
                    <a:p>
                      <a:pPr algn="just">
                        <a:lnSpc>
                          <a:spcPct val="115000"/>
                        </a:lnSpc>
                        <a:spcAft>
                          <a:spcPts val="0"/>
                        </a:spcAft>
                      </a:pPr>
                      <a:r>
                        <a:rPr lang="en-US" sz="1600" b="1">
                          <a:effectLst/>
                          <a:latin typeface="Times New Roman" pitchFamily="18" charset="0"/>
                          <a:cs typeface="Times New Roman" pitchFamily="18" charset="0"/>
                        </a:rPr>
                        <a:t>He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She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It</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Will be</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reading</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writing</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imitating</a:t>
                      </a:r>
                      <a:endParaRPr lang="en-IN" sz="14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He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She</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It</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Won’t be</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reading writing</a:t>
                      </a:r>
                      <a:endParaRPr lang="en-IN" sz="1400" b="1">
                        <a:effectLst/>
                        <a:latin typeface="Times New Roman" pitchFamily="18" charset="0"/>
                        <a:cs typeface="Times New Roman" pitchFamily="18" charset="0"/>
                      </a:endParaRPr>
                    </a:p>
                    <a:p>
                      <a:pPr algn="just">
                        <a:lnSpc>
                          <a:spcPct val="115000"/>
                        </a:lnSpc>
                        <a:spcAft>
                          <a:spcPts val="0"/>
                        </a:spcAft>
                      </a:pPr>
                      <a:r>
                        <a:rPr lang="en-US" sz="1600" b="1">
                          <a:effectLst/>
                          <a:latin typeface="Times New Roman" pitchFamily="18" charset="0"/>
                          <a:cs typeface="Times New Roman" pitchFamily="18" charset="0"/>
                        </a:rPr>
                        <a:t>imitating</a:t>
                      </a:r>
                      <a:endParaRPr lang="en-IN" sz="14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r h="755987">
                <a:tc>
                  <a:txBody>
                    <a:bodyPr/>
                    <a:lstStyle/>
                    <a:p>
                      <a:pPr algn="just">
                        <a:lnSpc>
                          <a:spcPct val="115000"/>
                        </a:lnSpc>
                        <a:spcAft>
                          <a:spcPts val="0"/>
                        </a:spcAft>
                      </a:pPr>
                      <a:r>
                        <a:rPr lang="en-US" sz="1600" b="1">
                          <a:effectLst/>
                          <a:latin typeface="Times New Roman" pitchFamily="18" charset="0"/>
                          <a:cs typeface="Times New Roman" pitchFamily="18" charset="0"/>
                        </a:rPr>
                        <a:t>They</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Will be</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dirty="0">
                          <a:effectLst/>
                          <a:latin typeface="Times New Roman" pitchFamily="18" charset="0"/>
                          <a:cs typeface="Times New Roman" pitchFamily="18" charset="0"/>
                        </a:rPr>
                        <a:t>communicating</a:t>
                      </a:r>
                      <a:endParaRPr lang="en-IN" sz="1400" b="1"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0"/>
                        </a:spcAft>
                      </a:pPr>
                      <a:r>
                        <a:rPr lang="en-US" sz="1600" b="1">
                          <a:effectLst/>
                          <a:latin typeface="Times New Roman" pitchFamily="18" charset="0"/>
                          <a:cs typeface="Times New Roman" pitchFamily="18" charset="0"/>
                        </a:rPr>
                        <a:t> </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They</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a:effectLst/>
                          <a:latin typeface="Times New Roman" pitchFamily="18" charset="0"/>
                          <a:cs typeface="Times New Roman" pitchFamily="18" charset="0"/>
                        </a:rPr>
                        <a:t>Won’t be</a:t>
                      </a:r>
                      <a:endParaRPr lang="en-IN" sz="14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0"/>
                        </a:spcAft>
                      </a:pPr>
                      <a:r>
                        <a:rPr lang="en-US" sz="1600" b="1" dirty="0">
                          <a:effectLst/>
                          <a:latin typeface="Times New Roman" pitchFamily="18" charset="0"/>
                          <a:cs typeface="Times New Roman" pitchFamily="18" charset="0"/>
                        </a:rPr>
                        <a:t>Communicating</a:t>
                      </a:r>
                      <a:endParaRPr lang="en-IN" sz="1400" b="1"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sp>
        <p:nvSpPr>
          <p:cNvPr id="5" name="Rectangle 1"/>
          <p:cNvSpPr>
            <a:spLocks noChangeArrowheads="1"/>
          </p:cNvSpPr>
          <p:nvPr/>
        </p:nvSpPr>
        <p:spPr bwMode="auto">
          <a:xfrm>
            <a:off x="174090" y="1268760"/>
            <a:ext cx="8064896" cy="169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be waiting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for her when her plane arrives tonight.</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not be waiting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for her when her plane arrives tonight.</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use </a:t>
            </a:r>
            <a:r>
              <a:rPr kumimoji="0" lang="en-US" b="1" i="0" u="sng"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future continuous</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to make affirmative and negative sentences.</a:t>
            </a:r>
            <a:endParaRPr lang="en-US" b="1" dirty="0">
              <a:solidFill>
                <a:srgbClr val="0D0D0D"/>
              </a:solidFill>
              <a:latin typeface="Book Antiqua"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Affirmative sentences.		</a:t>
            </a:r>
            <a:r>
              <a:rPr lang="en-US" b="1" dirty="0">
                <a:solidFill>
                  <a:srgbClr val="0D0D0D"/>
                </a:solidFill>
                <a:latin typeface="Book Antiqua" pitchFamily="18" charset="0"/>
                <a:ea typeface="Times New Roman" pitchFamily="18" charset="0"/>
                <a:cs typeface="Times New Roman" pitchFamily="18" charset="0"/>
              </a:rPr>
              <a:t> </a:t>
            </a:r>
            <a:r>
              <a:rPr lang="en-US" b="1" dirty="0" smtClean="0">
                <a:solidFill>
                  <a:srgbClr val="0D0D0D"/>
                </a:solidFill>
                <a:latin typeface="Book Antiqua" pitchFamily="18" charset="0"/>
                <a:ea typeface="Times New Roman" pitchFamily="18" charset="0"/>
                <a:cs typeface="Times New Roman" pitchFamily="18" charset="0"/>
              </a:rPr>
              <a:t>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Negative sentences.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017983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136904" cy="1143000"/>
          </a:xfrm>
        </p:spPr>
        <p:txBody>
          <a:bodyPr/>
          <a:lstStyle/>
          <a:p>
            <a:pPr lvl="0"/>
            <a:r>
              <a:rPr lang="en-US" sz="2800" b="1" dirty="0">
                <a:solidFill>
                  <a:srgbClr val="0D0D0D"/>
                </a:solidFill>
                <a:latin typeface="Book Antiqua" pitchFamily="18" charset="0"/>
                <a:ea typeface="Times New Roman" pitchFamily="18" charset="0"/>
                <a:cs typeface="Times New Roman" pitchFamily="18" charset="0"/>
              </a:rPr>
              <a:t>3.3. Future Perfect: </a:t>
            </a:r>
            <a:r>
              <a:rPr lang="en-US" sz="2800" b="1" dirty="0" smtClean="0">
                <a:solidFill>
                  <a:srgbClr val="0D0D0D"/>
                </a:solidFill>
                <a:latin typeface="Book Antiqua" pitchFamily="18" charset="0"/>
                <a:ea typeface="Times New Roman" pitchFamily="18" charset="0"/>
                <a:cs typeface="Times New Roman" pitchFamily="18" charset="0"/>
              </a:rPr>
              <a:t/>
            </a:r>
            <a:br>
              <a:rPr lang="en-US" sz="2800" b="1" dirty="0" smtClean="0">
                <a:solidFill>
                  <a:srgbClr val="0D0D0D"/>
                </a:solidFill>
                <a:latin typeface="Book Antiqua" pitchFamily="18" charset="0"/>
                <a:ea typeface="Times New Roman" pitchFamily="18" charset="0"/>
                <a:cs typeface="Times New Roman" pitchFamily="18" charset="0"/>
              </a:rPr>
            </a:br>
            <a:r>
              <a:rPr lang="en-US" sz="2800" b="1" dirty="0" smtClean="0">
                <a:solidFill>
                  <a:srgbClr val="0D0D0D"/>
                </a:solidFill>
                <a:latin typeface="Book Antiqua" pitchFamily="18" charset="0"/>
                <a:ea typeface="Times New Roman" pitchFamily="18" charset="0"/>
                <a:cs typeface="Tunga"/>
              </a:rPr>
              <a:t>[</a:t>
            </a:r>
            <a:r>
              <a:rPr lang="en-US" sz="2800" b="1" dirty="0">
                <a:solidFill>
                  <a:srgbClr val="0D0D0D"/>
                </a:solidFill>
                <a:latin typeface="Book Antiqua" pitchFamily="18" charset="0"/>
                <a:ea typeface="Times New Roman" pitchFamily="18" charset="0"/>
                <a:cs typeface="Tunga"/>
              </a:rPr>
              <a:t>Subject + will/shall have + past form of verb (V3</a:t>
            </a:r>
            <a:r>
              <a:rPr lang="en-US" sz="2800" b="1" dirty="0" smtClean="0">
                <a:solidFill>
                  <a:srgbClr val="0D0D0D"/>
                </a:solidFill>
                <a:latin typeface="Book Antiqua" pitchFamily="18" charset="0"/>
                <a:ea typeface="Times New Roman" pitchFamily="18" charset="0"/>
                <a:cs typeface="Tunga"/>
              </a:rPr>
              <a:t>)]</a:t>
            </a:r>
            <a:endParaRPr lang="en-IN"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9521912"/>
              </p:ext>
            </p:extLst>
          </p:nvPr>
        </p:nvGraphicFramePr>
        <p:xfrm>
          <a:off x="0" y="3881076"/>
          <a:ext cx="9143999" cy="3004308"/>
        </p:xfrm>
        <a:graphic>
          <a:graphicData uri="http://schemas.openxmlformats.org/drawingml/2006/table">
            <a:tbl>
              <a:tblPr firstRow="1" firstCol="1" bandRow="1">
                <a:tableStyleId>{5C22544A-7EE6-4342-B048-85BDC9FD1C3A}</a:tableStyleId>
              </a:tblPr>
              <a:tblGrid>
                <a:gridCol w="704817"/>
                <a:gridCol w="666694"/>
                <a:gridCol w="1596698"/>
                <a:gridCol w="1436230"/>
                <a:gridCol w="239371"/>
                <a:gridCol w="718115"/>
                <a:gridCol w="718115"/>
                <a:gridCol w="1596698"/>
                <a:gridCol w="1467261"/>
              </a:tblGrid>
              <a:tr h="271382">
                <a:tc>
                  <a:txBody>
                    <a:bodyPr/>
                    <a:lstStyle/>
                    <a:p>
                      <a:pPr algn="just">
                        <a:lnSpc>
                          <a:spcPct val="115000"/>
                        </a:lnSpc>
                        <a:spcAft>
                          <a:spcPts val="1000"/>
                        </a:spcAft>
                      </a:pPr>
                      <a:r>
                        <a:rPr lang="en-US" sz="1400" dirty="0">
                          <a:effectLst/>
                          <a:latin typeface="Times New Roman" pitchFamily="18" charset="0"/>
                          <a:cs typeface="Times New Roman" pitchFamily="18" charset="0"/>
                        </a:rPr>
                        <a:t>S</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S</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HV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MV</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Complement</a:t>
                      </a:r>
                      <a:endParaRPr lang="en-IN" sz="1200">
                        <a:effectLst/>
                        <a:latin typeface="Times New Roman" pitchFamily="18" charset="0"/>
                        <a:ea typeface="Calibri"/>
                        <a:cs typeface="Times New Roman" pitchFamily="18" charset="0"/>
                      </a:endParaRPr>
                    </a:p>
                  </a:txBody>
                  <a:tcPr marL="68580" marR="68580" marT="0" marB="0"/>
                </a:tc>
              </a:tr>
              <a:tr h="1095081">
                <a:tc>
                  <a:txBody>
                    <a:bodyPr/>
                    <a:lstStyle/>
                    <a:p>
                      <a:pPr algn="just">
                        <a:lnSpc>
                          <a:spcPct val="115000"/>
                        </a:lnSpc>
                        <a:spcAft>
                          <a:spcPts val="100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will have</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spoken</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talked</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understood</a:t>
                      </a:r>
                      <a:endParaRPr lang="en-IN" sz="1200">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I</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We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You</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will have</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not spoken</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not talked</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not understood</a:t>
                      </a:r>
                      <a:endParaRPr lang="en-IN" sz="1200"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 </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r>
              <a:tr h="1095081">
                <a:tc>
                  <a:txBody>
                    <a:bodyPr/>
                    <a:lstStyle/>
                    <a:p>
                      <a:pPr algn="just">
                        <a:lnSpc>
                          <a:spcPct val="115000"/>
                        </a:lnSpc>
                        <a:spcAft>
                          <a:spcPts val="100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will have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read</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wrote</a:t>
                      </a:r>
                      <a:endParaRPr lang="en-IN" sz="1200" dirty="0">
                        <a:effectLst/>
                        <a:latin typeface="Times New Roman" pitchFamily="18" charset="0"/>
                        <a:cs typeface="Times New Roman" pitchFamily="18" charset="0"/>
                      </a:endParaRPr>
                    </a:p>
                    <a:p>
                      <a:pPr algn="just">
                        <a:lnSpc>
                          <a:spcPct val="115000"/>
                        </a:lnSpc>
                        <a:spcAft>
                          <a:spcPts val="1000"/>
                        </a:spcAft>
                      </a:pPr>
                      <a:r>
                        <a:rPr lang="en-US" sz="1400" dirty="0">
                          <a:effectLst/>
                          <a:latin typeface="Times New Roman" pitchFamily="18" charset="0"/>
                          <a:cs typeface="Times New Roman" pitchFamily="18" charset="0"/>
                        </a:rPr>
                        <a:t>imitated</a:t>
                      </a:r>
                      <a:endParaRPr lang="en-IN" sz="1200"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He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She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It</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will have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not read</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not wrote</a:t>
                      </a:r>
                      <a:endParaRPr lang="en-IN" sz="1200">
                        <a:effectLst/>
                        <a:latin typeface="Times New Roman" pitchFamily="18" charset="0"/>
                        <a:cs typeface="Times New Roman" pitchFamily="18" charset="0"/>
                      </a:endParaRPr>
                    </a:p>
                    <a:p>
                      <a:pPr algn="just">
                        <a:lnSpc>
                          <a:spcPct val="115000"/>
                        </a:lnSpc>
                        <a:spcAft>
                          <a:spcPts val="1000"/>
                        </a:spcAft>
                      </a:pPr>
                      <a:r>
                        <a:rPr lang="en-US" sz="1400">
                          <a:effectLst/>
                          <a:latin typeface="Times New Roman" pitchFamily="18" charset="0"/>
                          <a:cs typeface="Times New Roman" pitchFamily="18" charset="0"/>
                        </a:rPr>
                        <a:t>not imitated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English well.</a:t>
                      </a:r>
                      <a:endParaRPr lang="en-IN" sz="1200">
                        <a:effectLst/>
                        <a:latin typeface="Times New Roman" pitchFamily="18" charset="0"/>
                        <a:ea typeface="Calibri"/>
                        <a:cs typeface="Times New Roman" pitchFamily="18" charset="0"/>
                      </a:endParaRPr>
                    </a:p>
                  </a:txBody>
                  <a:tcPr marL="68580" marR="68580" marT="0" marB="0"/>
                </a:tc>
              </a:tr>
              <a:tr h="542764">
                <a:tc>
                  <a:txBody>
                    <a:bodyPr/>
                    <a:lstStyle/>
                    <a:p>
                      <a:pPr algn="just">
                        <a:lnSpc>
                          <a:spcPct val="115000"/>
                        </a:lnSpc>
                        <a:spcAft>
                          <a:spcPts val="100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will have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communicated</a:t>
                      </a:r>
                      <a:endParaRPr lang="en-IN" sz="120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400">
                          <a:effectLst/>
                          <a:latin typeface="Times New Roman" pitchFamily="18" charset="0"/>
                          <a:cs typeface="Times New Roman" pitchFamily="18" charset="0"/>
                        </a:rPr>
                        <a:t> </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They</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will have</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a:effectLst/>
                          <a:latin typeface="Times New Roman" pitchFamily="18" charset="0"/>
                          <a:cs typeface="Times New Roman" pitchFamily="18" charset="0"/>
                        </a:rPr>
                        <a:t>not communicated</a:t>
                      </a:r>
                      <a:endParaRPr lang="en-IN" sz="120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dirty="0">
                          <a:effectLst/>
                          <a:latin typeface="Times New Roman" pitchFamily="18" charset="0"/>
                          <a:cs typeface="Times New Roman" pitchFamily="18" charset="0"/>
                        </a:rPr>
                        <a:t>English well.</a:t>
                      </a:r>
                      <a:endParaRPr lang="en-IN" sz="1200" dirty="0">
                        <a:effectLst/>
                        <a:latin typeface="Times New Roman" pitchFamily="18" charset="0"/>
                        <a:ea typeface="Calibri"/>
                        <a:cs typeface="Times New Roman" pitchFamily="18" charset="0"/>
                      </a:endParaRPr>
                    </a:p>
                  </a:txBody>
                  <a:tcPr marL="68580" marR="68580" marT="0" marB="0"/>
                </a:tc>
              </a:tr>
            </a:tbl>
          </a:graphicData>
        </a:graphic>
      </p:graphicFrame>
      <p:sp>
        <p:nvSpPr>
          <p:cNvPr id="5" name="Rectangle 1"/>
          <p:cNvSpPr>
            <a:spLocks noChangeArrowheads="1"/>
          </p:cNvSpPr>
          <p:nvPr/>
        </p:nvSpPr>
        <p:spPr bwMode="auto">
          <a:xfrm>
            <a:off x="179512" y="1109936"/>
            <a:ext cx="8280920" cy="25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have perfected</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your English by the time you come back from the U.S.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not have perfected</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your English by the time you come back from the U.S.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By next November, I </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have received</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my promotion.</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By the time he </a:t>
            </a:r>
            <a:r>
              <a:rPr kumimoji="0" lang="en-US" sz="1600" b="0" i="1"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gets</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home, she </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is going to have cleaned</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the entire house.</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I </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am not going to have finished</a:t>
            </a:r>
            <a:r>
              <a:rPr kumimoji="0" lang="en-US" sz="1600"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this test by 3 o'clock.</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use </a:t>
            </a:r>
            <a:r>
              <a:rPr kumimoji="0" lang="en-US" sz="1600" b="1" i="0" u="sng"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future perfect</a:t>
            </a: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to make affirmative, negative and interrogative sentences.</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Affirmative sentences                                            Negative sentences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79458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274638"/>
            <a:ext cx="8208912" cy="778098"/>
          </a:xfrm>
        </p:spPr>
        <p:txBody>
          <a:bodyPr/>
          <a:lstStyle/>
          <a:p>
            <a:pPr lvl="0"/>
            <a:r>
              <a:rPr lang="en-US" sz="2400" b="1" dirty="0">
                <a:solidFill>
                  <a:srgbClr val="0D0D0D"/>
                </a:solidFill>
                <a:latin typeface="Book Antiqua" pitchFamily="18" charset="0"/>
                <a:ea typeface="Times New Roman" pitchFamily="18" charset="0"/>
                <a:cs typeface="Times New Roman" pitchFamily="18" charset="0"/>
              </a:rPr>
              <a:t>4.4. Future Perfect Continuous: </a:t>
            </a:r>
            <a:r>
              <a:rPr lang="en-US" sz="2400" b="1" dirty="0" smtClean="0">
                <a:solidFill>
                  <a:srgbClr val="0D0D0D"/>
                </a:solidFill>
                <a:latin typeface="Book Antiqua" pitchFamily="18" charset="0"/>
                <a:ea typeface="Times New Roman" pitchFamily="18" charset="0"/>
                <a:cs typeface="Times New Roman" pitchFamily="18" charset="0"/>
              </a:rPr>
              <a:t/>
            </a:r>
            <a:br>
              <a:rPr lang="en-US" sz="2400" b="1" dirty="0" smtClean="0">
                <a:solidFill>
                  <a:srgbClr val="0D0D0D"/>
                </a:solidFill>
                <a:latin typeface="Book Antiqua" pitchFamily="18" charset="0"/>
                <a:ea typeface="Times New Roman" pitchFamily="18" charset="0"/>
                <a:cs typeface="Times New Roman" pitchFamily="18" charset="0"/>
              </a:rPr>
            </a:br>
            <a:r>
              <a:rPr lang="en-US" sz="2400" b="1" dirty="0" smtClean="0">
                <a:solidFill>
                  <a:srgbClr val="0D0D0D"/>
                </a:solidFill>
                <a:latin typeface="Book Antiqua" pitchFamily="18" charset="0"/>
                <a:ea typeface="Times New Roman" pitchFamily="18" charset="0"/>
                <a:cs typeface="Tunga"/>
              </a:rPr>
              <a:t>[</a:t>
            </a:r>
            <a:r>
              <a:rPr lang="en-US" sz="2400" b="1" dirty="0">
                <a:solidFill>
                  <a:srgbClr val="0D0D0D"/>
                </a:solidFill>
                <a:latin typeface="Book Antiqua" pitchFamily="18" charset="0"/>
                <a:ea typeface="Times New Roman" pitchFamily="18" charset="0"/>
                <a:cs typeface="Tunga"/>
              </a:rPr>
              <a:t>Subject + will have been + present form of verb + </a:t>
            </a:r>
            <a:r>
              <a:rPr lang="en-US" sz="2400" b="1" dirty="0" err="1">
                <a:solidFill>
                  <a:srgbClr val="0D0D0D"/>
                </a:solidFill>
                <a:latin typeface="Book Antiqua" pitchFamily="18" charset="0"/>
                <a:ea typeface="Times New Roman" pitchFamily="18" charset="0"/>
                <a:cs typeface="Tunga"/>
              </a:rPr>
              <a:t>ing</a:t>
            </a:r>
            <a:r>
              <a:rPr lang="en-US" sz="2400" b="1" dirty="0">
                <a:solidFill>
                  <a:srgbClr val="0D0D0D"/>
                </a:solidFill>
                <a:latin typeface="Book Antiqua" pitchFamily="18" charset="0"/>
                <a:ea typeface="Times New Roman" pitchFamily="18" charset="0"/>
                <a:cs typeface="Tunga"/>
              </a:rPr>
              <a:t>]</a:t>
            </a:r>
            <a:r>
              <a:rPr lang="en-US" sz="2800" b="1" dirty="0">
                <a:solidFill>
                  <a:srgbClr val="365F91"/>
                </a:solidFill>
                <a:latin typeface="Cambria" pitchFamily="18" charset="0"/>
                <a:ea typeface="Times New Roman" pitchFamily="18" charset="0"/>
                <a:cs typeface="Tunga"/>
              </a:rPr>
              <a:t/>
            </a:r>
            <a:br>
              <a:rPr lang="en-US" sz="2800" b="1" dirty="0">
                <a:solidFill>
                  <a:srgbClr val="365F91"/>
                </a:solidFill>
                <a:latin typeface="Cambria" pitchFamily="18" charset="0"/>
                <a:ea typeface="Times New Roman" pitchFamily="18" charset="0"/>
                <a:cs typeface="Tunga"/>
              </a:rPr>
            </a:br>
            <a:endParaRPr lang="en-IN"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9344684"/>
              </p:ext>
            </p:extLst>
          </p:nvPr>
        </p:nvGraphicFramePr>
        <p:xfrm>
          <a:off x="0" y="3288375"/>
          <a:ext cx="9108504" cy="3597009"/>
        </p:xfrm>
        <a:graphic>
          <a:graphicData uri="http://schemas.openxmlformats.org/drawingml/2006/table">
            <a:tbl>
              <a:tblPr firstRow="1" firstCol="1" bandRow="1">
                <a:tableStyleId>{5C22544A-7EE6-4342-B048-85BDC9FD1C3A}</a:tableStyleId>
              </a:tblPr>
              <a:tblGrid>
                <a:gridCol w="531175"/>
                <a:gridCol w="647775"/>
                <a:gridCol w="1256865"/>
                <a:gridCol w="911844"/>
                <a:gridCol w="162560"/>
                <a:gridCol w="518220"/>
                <a:gridCol w="1294830"/>
                <a:gridCol w="1359607"/>
                <a:gridCol w="2425628"/>
              </a:tblGrid>
              <a:tr h="510012">
                <a:tc>
                  <a:txBody>
                    <a:bodyPr/>
                    <a:lstStyle/>
                    <a:p>
                      <a:pPr algn="just">
                        <a:lnSpc>
                          <a:spcPct val="115000"/>
                        </a:lnSpc>
                        <a:spcAft>
                          <a:spcPts val="1000"/>
                        </a:spcAft>
                      </a:pPr>
                      <a:r>
                        <a:rPr lang="en-US" sz="1400" b="1" dirty="0">
                          <a:effectLst/>
                          <a:latin typeface="Times New Roman" pitchFamily="18" charset="0"/>
                          <a:cs typeface="Times New Roman" pitchFamily="18" charset="0"/>
                        </a:rPr>
                        <a:t>S</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HV</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MV</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Complement</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 </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S</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HV</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MV</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dirty="0">
                          <a:effectLst/>
                          <a:latin typeface="Times New Roman" pitchFamily="18" charset="0"/>
                          <a:cs typeface="Times New Roman" pitchFamily="18" charset="0"/>
                        </a:rPr>
                        <a:t>Complement</a:t>
                      </a:r>
                      <a:endParaRPr lang="en-IN" sz="1200" b="1" dirty="0">
                        <a:effectLst/>
                        <a:latin typeface="Times New Roman" pitchFamily="18" charset="0"/>
                        <a:ea typeface="Calibri"/>
                        <a:cs typeface="Times New Roman" pitchFamily="18" charset="0"/>
                      </a:endParaRPr>
                    </a:p>
                  </a:txBody>
                  <a:tcPr marL="68580" marR="68580" marT="0" marB="0"/>
                </a:tc>
              </a:tr>
              <a:tr h="1028999">
                <a:tc>
                  <a:txBody>
                    <a:bodyPr/>
                    <a:lstStyle/>
                    <a:p>
                      <a:pPr algn="just">
                        <a:lnSpc>
                          <a:spcPct val="115000"/>
                        </a:lnSpc>
                        <a:spcAft>
                          <a:spcPts val="1000"/>
                        </a:spcAft>
                      </a:pPr>
                      <a:r>
                        <a:rPr lang="en-US" sz="1400" b="1" dirty="0">
                          <a:effectLst/>
                          <a:latin typeface="Times New Roman" pitchFamily="18" charset="0"/>
                          <a:cs typeface="Times New Roman" pitchFamily="18" charset="0"/>
                        </a:rPr>
                        <a:t>I</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We</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You</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dirty="0">
                          <a:effectLst/>
                          <a:latin typeface="Times New Roman" pitchFamily="18" charset="0"/>
                          <a:cs typeface="Times New Roman" pitchFamily="18" charset="0"/>
                        </a:rPr>
                        <a:t>will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have been</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speaking </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talking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understanding</a:t>
                      </a:r>
                      <a:endParaRPr lang="en-IN" sz="1200" b="1">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English well.</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English well.</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I</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We</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You</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won’t have been</a:t>
                      </a:r>
                      <a:endParaRPr lang="en-IN" sz="1200" b="1" dirty="0">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speaking </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talking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understanding</a:t>
                      </a:r>
                      <a:endParaRPr lang="en-IN" sz="1200" b="1">
                        <a:effectLst/>
                        <a:latin typeface="Times New Roman" pitchFamily="18" charset="0"/>
                        <a:ea typeface="Calibri"/>
                        <a:cs typeface="Times New Roman" pitchFamily="18" charset="0"/>
                      </a:endParaRPr>
                    </a:p>
                  </a:txBody>
                  <a:tcPr marL="68580" marR="68580" marT="0" marB="0"/>
                </a:tc>
                <a:tc rowSpan="3">
                  <a:txBody>
                    <a:bodyPr/>
                    <a:lstStyle/>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English well.</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 </a:t>
                      </a:r>
                      <a:endParaRPr lang="en-IN" sz="1200" b="1" dirty="0">
                        <a:effectLst/>
                        <a:latin typeface="Times New Roman" pitchFamily="18" charset="0"/>
                        <a:cs typeface="Times New Roman" pitchFamily="18" charset="0"/>
                      </a:endParaRPr>
                    </a:p>
                    <a:p>
                      <a:pPr algn="just">
                        <a:lnSpc>
                          <a:spcPct val="115000"/>
                        </a:lnSpc>
                        <a:spcAft>
                          <a:spcPts val="1000"/>
                        </a:spcAft>
                      </a:pPr>
                      <a:r>
                        <a:rPr lang="en-US" sz="1400" b="1" dirty="0">
                          <a:effectLst/>
                          <a:latin typeface="Times New Roman" pitchFamily="18" charset="0"/>
                          <a:cs typeface="Times New Roman" pitchFamily="18" charset="0"/>
                        </a:rPr>
                        <a:t>English well.</a:t>
                      </a:r>
                      <a:endParaRPr lang="en-IN" sz="1200" b="1" dirty="0">
                        <a:effectLst/>
                        <a:latin typeface="Times New Roman" pitchFamily="18" charset="0"/>
                        <a:ea typeface="Calibri"/>
                        <a:cs typeface="Times New Roman" pitchFamily="18" charset="0"/>
                      </a:endParaRPr>
                    </a:p>
                  </a:txBody>
                  <a:tcPr marL="68580" marR="68580" marT="0" marB="0"/>
                </a:tc>
              </a:tr>
              <a:tr h="1028999">
                <a:tc>
                  <a:txBody>
                    <a:bodyPr/>
                    <a:lstStyle/>
                    <a:p>
                      <a:pPr algn="just">
                        <a:lnSpc>
                          <a:spcPct val="115000"/>
                        </a:lnSpc>
                        <a:spcAft>
                          <a:spcPts val="1000"/>
                        </a:spcAft>
                      </a:pPr>
                      <a:r>
                        <a:rPr lang="en-US" sz="1400" b="1">
                          <a:effectLst/>
                          <a:latin typeface="Times New Roman" pitchFamily="18" charset="0"/>
                          <a:cs typeface="Times New Roman" pitchFamily="18" charset="0"/>
                        </a:rPr>
                        <a:t>He</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She</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It</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will </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have been</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reading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writing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imitating</a:t>
                      </a:r>
                      <a:endParaRPr lang="en-IN" sz="12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400" b="1">
                          <a:effectLst/>
                          <a:latin typeface="Times New Roman" pitchFamily="18" charset="0"/>
                          <a:cs typeface="Times New Roman" pitchFamily="18" charset="0"/>
                        </a:rPr>
                        <a:t> </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He</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She</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It</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won’t have been</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 </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reading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writing</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imitating</a:t>
                      </a:r>
                      <a:endParaRPr lang="en-IN" sz="12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r h="1028999">
                <a:tc>
                  <a:txBody>
                    <a:bodyPr/>
                    <a:lstStyle/>
                    <a:p>
                      <a:pPr algn="just">
                        <a:lnSpc>
                          <a:spcPct val="115000"/>
                        </a:lnSpc>
                        <a:spcAft>
                          <a:spcPts val="1000"/>
                        </a:spcAft>
                      </a:pPr>
                      <a:r>
                        <a:rPr lang="en-US" sz="1400" b="1">
                          <a:effectLst/>
                          <a:latin typeface="Times New Roman" pitchFamily="18" charset="0"/>
                          <a:cs typeface="Times New Roman" pitchFamily="18" charset="0"/>
                        </a:rPr>
                        <a:t>They</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will </a:t>
                      </a:r>
                      <a:endParaRPr lang="en-IN" sz="1200" b="1">
                        <a:effectLst/>
                        <a:latin typeface="Times New Roman" pitchFamily="18" charset="0"/>
                        <a:cs typeface="Times New Roman" pitchFamily="18" charset="0"/>
                      </a:endParaRPr>
                    </a:p>
                    <a:p>
                      <a:pPr algn="just">
                        <a:lnSpc>
                          <a:spcPct val="115000"/>
                        </a:lnSpc>
                        <a:spcAft>
                          <a:spcPts val="1000"/>
                        </a:spcAft>
                      </a:pPr>
                      <a:r>
                        <a:rPr lang="en-US" sz="1400" b="1">
                          <a:effectLst/>
                          <a:latin typeface="Times New Roman" pitchFamily="18" charset="0"/>
                          <a:cs typeface="Times New Roman" pitchFamily="18" charset="0"/>
                        </a:rPr>
                        <a:t>have been</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communicating</a:t>
                      </a:r>
                      <a:endParaRPr lang="en-IN" sz="1200" b="1">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c>
                  <a:txBody>
                    <a:bodyPr/>
                    <a:lstStyle/>
                    <a:p>
                      <a:pPr algn="just">
                        <a:lnSpc>
                          <a:spcPct val="115000"/>
                        </a:lnSpc>
                        <a:spcAft>
                          <a:spcPts val="1000"/>
                        </a:spcAft>
                      </a:pPr>
                      <a:r>
                        <a:rPr lang="en-US" sz="1400" b="1">
                          <a:effectLst/>
                          <a:latin typeface="Times New Roman" pitchFamily="18" charset="0"/>
                          <a:cs typeface="Times New Roman" pitchFamily="18" charset="0"/>
                        </a:rPr>
                        <a:t> </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They</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a:effectLst/>
                          <a:latin typeface="Times New Roman" pitchFamily="18" charset="0"/>
                          <a:cs typeface="Times New Roman" pitchFamily="18" charset="0"/>
                        </a:rPr>
                        <a:t>won’t have been</a:t>
                      </a:r>
                      <a:endParaRPr lang="en-IN" sz="1200" b="1">
                        <a:effectLst/>
                        <a:latin typeface="Times New Roman" pitchFamily="18" charset="0"/>
                        <a:ea typeface="Calibri"/>
                        <a:cs typeface="Times New Roman" pitchFamily="18" charset="0"/>
                      </a:endParaRPr>
                    </a:p>
                  </a:txBody>
                  <a:tcPr marL="68580" marR="68580" marT="0" marB="0"/>
                </a:tc>
                <a:tc>
                  <a:txBody>
                    <a:bodyPr/>
                    <a:lstStyle/>
                    <a:p>
                      <a:pPr algn="just">
                        <a:lnSpc>
                          <a:spcPct val="115000"/>
                        </a:lnSpc>
                        <a:spcAft>
                          <a:spcPts val="1000"/>
                        </a:spcAft>
                      </a:pPr>
                      <a:r>
                        <a:rPr lang="en-US" sz="1400" b="1" dirty="0">
                          <a:effectLst/>
                          <a:latin typeface="Times New Roman" pitchFamily="18" charset="0"/>
                          <a:cs typeface="Times New Roman" pitchFamily="18" charset="0"/>
                        </a:rPr>
                        <a:t>Communicating</a:t>
                      </a:r>
                      <a:endParaRPr lang="en-IN" sz="1200" b="1" dirty="0">
                        <a:effectLst/>
                        <a:latin typeface="Times New Roman" pitchFamily="18" charset="0"/>
                        <a:ea typeface="Calibri"/>
                        <a:cs typeface="Times New Roman" pitchFamily="18" charset="0"/>
                      </a:endParaRPr>
                    </a:p>
                  </a:txBody>
                  <a:tcPr marL="68580" marR="68580" marT="0" marB="0"/>
                </a:tc>
                <a:tc vMerge="1">
                  <a:txBody>
                    <a:bodyPr/>
                    <a:lstStyle/>
                    <a:p>
                      <a:endParaRPr lang="en-IN"/>
                    </a:p>
                  </a:txBody>
                  <a:tcPr/>
                </a:tc>
              </a:tr>
            </a:tbl>
          </a:graphicData>
        </a:graphic>
      </p:graphicFrame>
      <p:sp>
        <p:nvSpPr>
          <p:cNvPr id="5" name="Rectangle 1"/>
          <p:cNvSpPr>
            <a:spLocks noChangeArrowheads="1"/>
          </p:cNvSpPr>
          <p:nvPr/>
        </p:nvSpPr>
        <p:spPr bwMode="auto">
          <a:xfrm>
            <a:off x="155965" y="620688"/>
            <a:ext cx="8208912" cy="25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04704"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Arial" pitchFamily="34" charset="0"/>
              </a:rPr>
              <a:t>Examples: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have been waiting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for more than two hours when her plane finally arrives.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tab pos="914400" algn="l"/>
              </a:tabLst>
            </a:pP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You </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will not have been waiting</a:t>
            </a:r>
            <a:r>
              <a:rPr kumimoji="0" lang="en-US" b="0"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for more than two hours when her plane finally arrives.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9144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We use </a:t>
            </a:r>
            <a:r>
              <a:rPr kumimoji="0" lang="en-US" b="1" i="0" u="sng"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future perfect continuous</a:t>
            </a: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 to make affirmative, negative sentences.</a:t>
            </a: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914400" algn="l"/>
              </a:tabLst>
            </a:pPr>
            <a:r>
              <a:rPr kumimoji="0" lang="en-US" b="1" i="0" u="none" strike="noStrike" cap="none" normalizeH="0" baseline="0" dirty="0" smtClean="0">
                <a:ln>
                  <a:noFill/>
                </a:ln>
                <a:solidFill>
                  <a:srgbClr val="0D0D0D"/>
                </a:solidFill>
                <a:effectLst/>
                <a:latin typeface="Book Antiqua" pitchFamily="18" charset="0"/>
                <a:ea typeface="Times New Roman" pitchFamily="18" charset="0"/>
                <a:cs typeface="Times New Roman" pitchFamily="18" charset="0"/>
              </a:rPr>
              <a:t>Transformation of tenses in affirmation, negative and interrogative sentences.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319463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erb tenses affirmative negative interrogative"/>
          <p:cNvPicPr/>
          <p:nvPr/>
        </p:nvPicPr>
        <p:blipFill>
          <a:blip r:embed="rId2">
            <a:extLst>
              <a:ext uri="{28A0092B-C50C-407E-A947-70E740481C1C}">
                <a14:useLocalDpi xmlns:a14="http://schemas.microsoft.com/office/drawing/2010/main" val="0"/>
              </a:ext>
            </a:extLst>
          </a:blip>
          <a:srcRect/>
          <a:stretch>
            <a:fillRect/>
          </a:stretch>
        </p:blipFill>
        <p:spPr bwMode="auto">
          <a:xfrm>
            <a:off x="107504" y="404664"/>
            <a:ext cx="8352928" cy="6264696"/>
          </a:xfrm>
          <a:prstGeom prst="rect">
            <a:avLst/>
          </a:prstGeom>
          <a:noFill/>
          <a:ln>
            <a:noFill/>
          </a:ln>
        </p:spPr>
      </p:pic>
    </p:spTree>
    <p:extLst>
      <p:ext uri="{BB962C8B-B14F-4D97-AF65-F5344CB8AC3E}">
        <p14:creationId xmlns:p14="http://schemas.microsoft.com/office/powerpoint/2010/main" val="639170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564x/54/91/c8/5491c8c81c7939b8779aebe514e7c7b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578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2990105"/>
              </p:ext>
            </p:extLst>
          </p:nvPr>
        </p:nvGraphicFramePr>
        <p:xfrm>
          <a:off x="0" y="5756"/>
          <a:ext cx="9144000" cy="6886165"/>
        </p:xfrm>
        <a:graphic>
          <a:graphicData uri="http://schemas.openxmlformats.org/drawingml/2006/table">
            <a:tbl>
              <a:tblPr firstRow="1" firstCol="1" bandRow="1">
                <a:tableStyleId>{5C22544A-7EE6-4342-B048-85BDC9FD1C3A}</a:tableStyleId>
              </a:tblPr>
              <a:tblGrid>
                <a:gridCol w="9144000"/>
              </a:tblGrid>
              <a:tr h="1508366">
                <a:tc>
                  <a:txBody>
                    <a:bodyPr/>
                    <a:lstStyle/>
                    <a:p>
                      <a:pPr marL="0" marR="0" algn="just">
                        <a:lnSpc>
                          <a:spcPct val="115000"/>
                        </a:lnSpc>
                        <a:spcBef>
                          <a:spcPts val="0"/>
                        </a:spcBef>
                        <a:spcAft>
                          <a:spcPts val="0"/>
                        </a:spcAft>
                      </a:pPr>
                      <a:r>
                        <a:rPr lang="en-US" sz="4400" dirty="0">
                          <a:effectLst/>
                        </a:rPr>
                        <a:t>Identify the tense for the following sentences</a:t>
                      </a:r>
                      <a:r>
                        <a:rPr lang="en-US" sz="4400" dirty="0" smtClean="0">
                          <a:effectLst/>
                        </a:rPr>
                        <a:t>.</a:t>
                      </a:r>
                      <a:endParaRPr lang="en-IN" sz="4000" dirty="0">
                        <a:effectLst/>
                        <a:latin typeface="Calibri"/>
                        <a:ea typeface="Times New Roman"/>
                        <a:cs typeface="Times New Roman"/>
                      </a:endParaRPr>
                    </a:p>
                  </a:txBody>
                  <a:tcPr marL="68580" marR="68580" marT="0" marB="0"/>
                </a:tc>
              </a:tr>
              <a:tr h="5343877">
                <a:tc>
                  <a:txBody>
                    <a:bodyPr/>
                    <a:lstStyle/>
                    <a:p>
                      <a:pPr marL="342900" lvl="0" indent="-342900">
                        <a:buFont typeface="+mj-lt"/>
                        <a:buAutoNum type="arabicPeriod"/>
                      </a:pPr>
                      <a:r>
                        <a:rPr lang="en-US" sz="4000" b="1" kern="1200" dirty="0" smtClean="0">
                          <a:solidFill>
                            <a:schemeClr val="lt1"/>
                          </a:solidFill>
                          <a:effectLst/>
                          <a:latin typeface="+mn-lt"/>
                          <a:ea typeface="+mn-ea"/>
                          <a:cs typeface="+mn-cs"/>
                        </a:rPr>
                        <a:t>My cousin is leaving tomorrow.  </a:t>
                      </a:r>
                      <a:endParaRPr lang="en-IN" sz="4000" b="1" kern="1200" dirty="0" smtClean="0">
                        <a:solidFill>
                          <a:schemeClr val="lt1"/>
                        </a:solidFill>
                        <a:effectLst/>
                        <a:latin typeface="+mn-lt"/>
                        <a:ea typeface="+mn-ea"/>
                        <a:cs typeface="+mn-cs"/>
                      </a:endParaRPr>
                    </a:p>
                    <a:p>
                      <a:pPr marL="342900" lvl="0" indent="-342900">
                        <a:buFont typeface="+mj-lt"/>
                        <a:buAutoNum type="arabicPeriod"/>
                      </a:pPr>
                      <a:r>
                        <a:rPr lang="en-US" sz="4000" b="1" kern="1200" dirty="0" smtClean="0">
                          <a:solidFill>
                            <a:schemeClr val="lt1"/>
                          </a:solidFill>
                          <a:effectLst/>
                          <a:latin typeface="+mn-lt"/>
                          <a:ea typeface="+mn-ea"/>
                          <a:cs typeface="+mn-cs"/>
                        </a:rPr>
                        <a:t>I have never seen him in a passive mood. </a:t>
                      </a:r>
                      <a:endParaRPr lang="en-IN" sz="4000" b="1" kern="1200" dirty="0" smtClean="0">
                        <a:solidFill>
                          <a:schemeClr val="lt1"/>
                        </a:solidFill>
                        <a:effectLst/>
                        <a:latin typeface="+mn-lt"/>
                        <a:ea typeface="+mn-ea"/>
                        <a:cs typeface="+mn-cs"/>
                      </a:endParaRPr>
                    </a:p>
                    <a:p>
                      <a:pPr marL="342900" lvl="0" indent="-342900">
                        <a:buFont typeface="+mj-lt"/>
                        <a:buAutoNum type="arabicPeriod"/>
                      </a:pPr>
                      <a:r>
                        <a:rPr lang="en-US" sz="4000" b="1" kern="1200" dirty="0" smtClean="0">
                          <a:solidFill>
                            <a:schemeClr val="lt1"/>
                          </a:solidFill>
                          <a:effectLst/>
                          <a:latin typeface="+mn-lt"/>
                          <a:ea typeface="+mn-ea"/>
                          <a:cs typeface="+mn-cs"/>
                        </a:rPr>
                        <a:t>I did not concentrate on my studies. </a:t>
                      </a:r>
                    </a:p>
                    <a:p>
                      <a:pPr marL="342900" lvl="0" indent="-342900">
                        <a:buFont typeface="+mj-lt"/>
                        <a:buAutoNum type="arabicPeriod"/>
                      </a:pPr>
                      <a:r>
                        <a:rPr lang="en-US" sz="4000" b="1" kern="1200" dirty="0" smtClean="0">
                          <a:solidFill>
                            <a:schemeClr val="lt1"/>
                          </a:solidFill>
                          <a:effectLst/>
                          <a:latin typeface="+mn-lt"/>
                          <a:ea typeface="+mn-ea"/>
                          <a:cs typeface="+mn-cs"/>
                        </a:rPr>
                        <a:t>The president will be talking to us tomorrow. </a:t>
                      </a:r>
                      <a:endParaRPr lang="en-IN" sz="4000" b="1" kern="1200" dirty="0" smtClean="0">
                        <a:solidFill>
                          <a:schemeClr val="lt1"/>
                        </a:solidFill>
                        <a:effectLst/>
                        <a:latin typeface="+mn-lt"/>
                        <a:ea typeface="+mn-ea"/>
                        <a:cs typeface="+mn-cs"/>
                      </a:endParaRPr>
                    </a:p>
                    <a:p>
                      <a:pPr marL="342900" indent="-342900">
                        <a:buFont typeface="+mj-lt"/>
                        <a:buAutoNum type="arabicPeriod"/>
                      </a:pPr>
                      <a:r>
                        <a:rPr lang="en-US" sz="4000" b="1" kern="1200" dirty="0" smtClean="0">
                          <a:solidFill>
                            <a:schemeClr val="lt1"/>
                          </a:solidFill>
                          <a:effectLst/>
                          <a:latin typeface="+mn-lt"/>
                          <a:ea typeface="+mn-ea"/>
                          <a:cs typeface="+mn-cs"/>
                        </a:rPr>
                        <a:t>I shall have finished my writing by then. </a:t>
                      </a:r>
                      <a:endParaRPr lang="en-IN" sz="72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312812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30" y="0"/>
            <a:ext cx="8428901" cy="6863417"/>
          </a:xfrm>
          <a:prstGeom prst="rect">
            <a:avLst/>
          </a:prstGeom>
        </p:spPr>
        <p:txBody>
          <a:bodyPr wrap="square">
            <a:spAutoFit/>
          </a:bodyPr>
          <a:lstStyle/>
          <a:p>
            <a:pPr lvl="0" algn="ctr"/>
            <a:r>
              <a:rPr lang="en-IN" sz="4000" b="1" dirty="0" smtClean="0"/>
              <a:t>Answers</a:t>
            </a:r>
          </a:p>
          <a:p>
            <a:pPr marL="342900" lvl="0" indent="-342900" algn="just">
              <a:buFont typeface="+mj-lt"/>
              <a:buAutoNum type="arabicPeriod"/>
            </a:pPr>
            <a:r>
              <a:rPr lang="en-US" sz="4000" dirty="0"/>
              <a:t>My cousin is leaving tomorrow.  – </a:t>
            </a:r>
            <a:r>
              <a:rPr lang="en-US" sz="4000" b="1" dirty="0"/>
              <a:t>Present Continuous Tense</a:t>
            </a:r>
            <a:endParaRPr lang="en-IN" sz="4000" dirty="0"/>
          </a:p>
          <a:p>
            <a:pPr marL="342900" lvl="0" indent="-342900" algn="just">
              <a:buFont typeface="+mj-lt"/>
              <a:buAutoNum type="arabicPeriod"/>
            </a:pPr>
            <a:r>
              <a:rPr lang="en-US" sz="4000" dirty="0"/>
              <a:t>I have never seen him in a passive mood. – </a:t>
            </a:r>
            <a:r>
              <a:rPr lang="en-US" sz="4000" b="1" dirty="0"/>
              <a:t>Present perfect tense</a:t>
            </a:r>
            <a:endParaRPr lang="en-IN" sz="4000" dirty="0"/>
          </a:p>
          <a:p>
            <a:pPr marL="342900" lvl="0" indent="-342900" algn="just">
              <a:buFont typeface="+mj-lt"/>
              <a:buAutoNum type="arabicPeriod"/>
            </a:pPr>
            <a:r>
              <a:rPr lang="en-US" sz="4000" dirty="0"/>
              <a:t>I did not concentrate on my studies. – </a:t>
            </a:r>
            <a:r>
              <a:rPr lang="en-US" sz="4000" b="1" dirty="0"/>
              <a:t>Simple Past Tense</a:t>
            </a:r>
            <a:endParaRPr lang="en-IN" sz="4000" dirty="0"/>
          </a:p>
          <a:p>
            <a:pPr marL="342900" lvl="0" indent="-342900" algn="just">
              <a:buFont typeface="+mj-lt"/>
              <a:buAutoNum type="arabicPeriod"/>
            </a:pPr>
            <a:r>
              <a:rPr lang="en-US" sz="4000" dirty="0"/>
              <a:t>The president will be talking to us tomorrow. – </a:t>
            </a:r>
            <a:r>
              <a:rPr lang="en-US" sz="4000" b="1" dirty="0"/>
              <a:t>Future Continuous Tense</a:t>
            </a:r>
            <a:endParaRPr lang="en-IN" sz="4000" dirty="0"/>
          </a:p>
          <a:p>
            <a:pPr marL="342900" indent="-342900" algn="just">
              <a:buFont typeface="+mj-lt"/>
              <a:buAutoNum type="arabicPeriod"/>
            </a:pPr>
            <a:r>
              <a:rPr lang="en-US" sz="4000" dirty="0"/>
              <a:t>I shall have finished my writing by then. – </a:t>
            </a:r>
            <a:r>
              <a:rPr lang="en-US" sz="4000" b="1" dirty="0"/>
              <a:t>Future Perfect </a:t>
            </a:r>
            <a:r>
              <a:rPr lang="en-US" sz="4000" b="1" dirty="0" smtClean="0"/>
              <a:t>Tense</a:t>
            </a:r>
            <a:endParaRPr lang="en-IN" sz="4000" dirty="0"/>
          </a:p>
        </p:txBody>
      </p:sp>
    </p:spTree>
    <p:extLst>
      <p:ext uri="{BB962C8B-B14F-4D97-AF65-F5344CB8AC3E}">
        <p14:creationId xmlns:p14="http://schemas.microsoft.com/office/powerpoint/2010/main" val="1180283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62817769"/>
              </p:ext>
            </p:extLst>
          </p:nvPr>
        </p:nvGraphicFramePr>
        <p:xfrm>
          <a:off x="0" y="2"/>
          <a:ext cx="9144000" cy="7173705"/>
        </p:xfrm>
        <a:graphic>
          <a:graphicData uri="http://schemas.openxmlformats.org/drawingml/2006/table">
            <a:tbl>
              <a:tblPr firstRow="1" firstCol="1" bandRow="1">
                <a:tableStyleId>{5C22544A-7EE6-4342-B048-85BDC9FD1C3A}</a:tableStyleId>
              </a:tblPr>
              <a:tblGrid>
                <a:gridCol w="9144000"/>
              </a:tblGrid>
              <a:tr h="959521">
                <a:tc>
                  <a:txBody>
                    <a:bodyPr/>
                    <a:lstStyle/>
                    <a:p>
                      <a:pPr marL="0" marR="0" algn="just">
                        <a:lnSpc>
                          <a:spcPct val="115000"/>
                        </a:lnSpc>
                        <a:spcBef>
                          <a:spcPts val="0"/>
                        </a:spcBef>
                        <a:spcAft>
                          <a:spcPts val="0"/>
                        </a:spcAft>
                      </a:pPr>
                      <a:r>
                        <a:rPr lang="en-US" sz="2800" dirty="0">
                          <a:effectLst/>
                        </a:rPr>
                        <a:t>Identify the tense in the given sentences</a:t>
                      </a:r>
                      <a:r>
                        <a:rPr lang="en-US" sz="2800" dirty="0" smtClean="0">
                          <a:effectLst/>
                        </a:rPr>
                        <a:t>.</a:t>
                      </a:r>
                      <a:endParaRPr lang="en-IN" sz="2400" dirty="0">
                        <a:effectLst/>
                        <a:latin typeface="Calibri"/>
                        <a:ea typeface="Calibri"/>
                        <a:cs typeface="Tunga"/>
                      </a:endParaRPr>
                    </a:p>
                  </a:txBody>
                  <a:tcPr marL="68580" marR="68580" marT="0" marB="0"/>
                </a:tc>
              </a:tr>
              <a:tr h="959521">
                <a:tc>
                  <a:txBody>
                    <a:bodyPr/>
                    <a:lstStyle/>
                    <a:p>
                      <a:pPr marL="457200" marR="0" indent="-457200" algn="just">
                        <a:lnSpc>
                          <a:spcPct val="115000"/>
                        </a:lnSpc>
                        <a:spcBef>
                          <a:spcPts val="0"/>
                        </a:spcBef>
                        <a:spcAft>
                          <a:spcPts val="0"/>
                        </a:spcAft>
                        <a:buFont typeface="+mj-lt"/>
                        <a:buAutoNum type="arabicPeriod"/>
                      </a:pPr>
                      <a:r>
                        <a:rPr lang="en-US" sz="2800" dirty="0">
                          <a:effectLst/>
                        </a:rPr>
                        <a:t>I </a:t>
                      </a:r>
                      <a:r>
                        <a:rPr lang="en-US" sz="2800" u="none" strike="noStrike" dirty="0">
                          <a:effectLst/>
                          <a:hlinkClick r:id="rId2"/>
                        </a:rPr>
                        <a:t>will be studying</a:t>
                      </a:r>
                      <a:r>
                        <a:rPr lang="en-US" sz="2800" dirty="0">
                          <a:effectLst/>
                        </a:rPr>
                        <a:t> English when you arrive tonight.</a:t>
                      </a:r>
                      <a:endParaRPr lang="en-IN" sz="2400" dirty="0">
                        <a:effectLst/>
                        <a:latin typeface="Calibri"/>
                        <a:ea typeface="Calibri"/>
                        <a:cs typeface="Tunga"/>
                      </a:endParaRPr>
                    </a:p>
                  </a:txBody>
                  <a:tcPr marL="68580" marR="68580" marT="0" marB="0"/>
                </a:tc>
              </a:tr>
              <a:tr h="959521">
                <a:tc>
                  <a:txBody>
                    <a:bodyPr/>
                    <a:lstStyle/>
                    <a:p>
                      <a:pPr marL="0" marR="0" indent="0" algn="just">
                        <a:lnSpc>
                          <a:spcPct val="115000"/>
                        </a:lnSpc>
                        <a:spcBef>
                          <a:spcPts val="0"/>
                        </a:spcBef>
                        <a:spcAft>
                          <a:spcPts val="0"/>
                        </a:spcAft>
                        <a:buFont typeface="+mj-lt"/>
                        <a:buNone/>
                      </a:pPr>
                      <a:r>
                        <a:rPr lang="en-US" sz="2800" dirty="0" smtClean="0">
                          <a:effectLst/>
                        </a:rPr>
                        <a:t>2.</a:t>
                      </a:r>
                      <a:r>
                        <a:rPr lang="en-US" sz="2800" baseline="0" dirty="0" smtClean="0">
                          <a:effectLst/>
                        </a:rPr>
                        <a:t> </a:t>
                      </a:r>
                      <a:r>
                        <a:rPr lang="en-US" sz="2400" dirty="0" smtClean="0">
                          <a:effectLst/>
                        </a:rPr>
                        <a:t>I </a:t>
                      </a:r>
                      <a:r>
                        <a:rPr lang="en-US" sz="2400" u="none" strike="noStrike" dirty="0" smtClean="0">
                          <a:effectLst/>
                          <a:hlinkClick r:id="rId3"/>
                        </a:rPr>
                        <a:t>have studied</a:t>
                      </a:r>
                      <a:r>
                        <a:rPr lang="en-US" sz="2400" dirty="0" smtClean="0">
                          <a:effectLst/>
                        </a:rPr>
                        <a:t> English in several different countries.</a:t>
                      </a:r>
                      <a:endParaRPr lang="en-IN" sz="2400" dirty="0">
                        <a:effectLst/>
                        <a:latin typeface="Calibri"/>
                        <a:ea typeface="Calibri"/>
                        <a:cs typeface="Tunga"/>
                      </a:endParaRPr>
                    </a:p>
                  </a:txBody>
                  <a:tcPr marL="68580" marR="68580" marT="0" marB="0"/>
                </a:tc>
              </a:tr>
              <a:tr h="1044124">
                <a:tc>
                  <a:txBody>
                    <a:bodyPr/>
                    <a:lstStyle/>
                    <a:p>
                      <a:pPr marL="0" marR="0" indent="0" algn="just" defTabSz="914400" rtl="0" eaLnBrk="1" fontAlgn="auto" latinLnBrk="0" hangingPunct="1">
                        <a:lnSpc>
                          <a:spcPct val="115000"/>
                        </a:lnSpc>
                        <a:spcBef>
                          <a:spcPts val="0"/>
                        </a:spcBef>
                        <a:spcAft>
                          <a:spcPts val="0"/>
                        </a:spcAft>
                        <a:buClrTx/>
                        <a:buSzTx/>
                        <a:buFont typeface="+mj-lt"/>
                        <a:buNone/>
                        <a:tabLst/>
                        <a:defRPr/>
                      </a:pPr>
                      <a:r>
                        <a:rPr lang="en-US" sz="2800" dirty="0" smtClean="0">
                          <a:effectLst/>
                        </a:rPr>
                        <a:t>3. </a:t>
                      </a:r>
                      <a:r>
                        <a:rPr lang="en-US" sz="2400" dirty="0" smtClean="0">
                          <a:effectLst/>
                        </a:rPr>
                        <a:t>I </a:t>
                      </a:r>
                      <a:r>
                        <a:rPr lang="en-US" sz="2400" u="none" strike="noStrike" dirty="0" smtClean="0">
                          <a:effectLst/>
                          <a:hlinkClick r:id="rId4"/>
                        </a:rPr>
                        <a:t>had studied</a:t>
                      </a:r>
                      <a:r>
                        <a:rPr lang="en-US" sz="2400" dirty="0" smtClean="0">
                          <a:effectLst/>
                        </a:rPr>
                        <a:t> a little English before I moved to the U.S</a:t>
                      </a:r>
                      <a:endParaRPr lang="en-IN" sz="2000" dirty="0" smtClean="0">
                        <a:effectLst/>
                        <a:latin typeface="+mn-lt"/>
                        <a:ea typeface="Calibri"/>
                        <a:cs typeface="Tunga"/>
                      </a:endParaRPr>
                    </a:p>
                    <a:p>
                      <a:pPr marL="0" marR="0" indent="0" algn="just">
                        <a:lnSpc>
                          <a:spcPct val="115000"/>
                        </a:lnSpc>
                        <a:spcBef>
                          <a:spcPts val="0"/>
                        </a:spcBef>
                        <a:spcAft>
                          <a:spcPts val="0"/>
                        </a:spcAft>
                        <a:buFont typeface="+mj-lt"/>
                        <a:buNone/>
                      </a:pPr>
                      <a:endParaRPr lang="en-IN" sz="2400" dirty="0">
                        <a:effectLst/>
                        <a:latin typeface="Calibri"/>
                        <a:ea typeface="Calibri"/>
                        <a:cs typeface="Tunga"/>
                      </a:endParaRPr>
                    </a:p>
                  </a:txBody>
                  <a:tcPr marL="68580" marR="68580" marT="0" marB="0"/>
                </a:tc>
              </a:tr>
              <a:tr h="959521">
                <a:tc>
                  <a:txBody>
                    <a:bodyPr/>
                    <a:lstStyle/>
                    <a:p>
                      <a:pPr marL="0" marR="0" indent="0" algn="just">
                        <a:lnSpc>
                          <a:spcPct val="115000"/>
                        </a:lnSpc>
                        <a:spcBef>
                          <a:spcPts val="0"/>
                        </a:spcBef>
                        <a:spcAft>
                          <a:spcPts val="0"/>
                        </a:spcAft>
                        <a:buFont typeface="+mj-lt"/>
                        <a:buNone/>
                      </a:pPr>
                      <a:r>
                        <a:rPr lang="en-US" sz="2800" dirty="0" smtClean="0">
                          <a:effectLst/>
                        </a:rPr>
                        <a:t>4. </a:t>
                      </a:r>
                      <a:r>
                        <a:rPr lang="en-US" sz="2400" dirty="0" smtClean="0">
                          <a:effectLst/>
                        </a:rPr>
                        <a:t>I </a:t>
                      </a:r>
                      <a:r>
                        <a:rPr lang="en-US" sz="2400" u="none" strike="noStrike" dirty="0" smtClean="0">
                          <a:effectLst/>
                          <a:hlinkClick r:id="rId5"/>
                        </a:rPr>
                        <a:t>will have studied</a:t>
                      </a:r>
                      <a:r>
                        <a:rPr lang="en-US" sz="2400" dirty="0" smtClean="0">
                          <a:effectLst/>
                        </a:rPr>
                        <a:t> every tense by the time I finish this course.</a:t>
                      </a:r>
                      <a:endParaRPr lang="en-IN" sz="2400" dirty="0">
                        <a:effectLst/>
                        <a:latin typeface="Calibri"/>
                        <a:ea typeface="Calibri"/>
                        <a:cs typeface="Tunga"/>
                      </a:endParaRPr>
                    </a:p>
                  </a:txBody>
                  <a:tcPr marL="68580" marR="68580" marT="0" marB="0"/>
                </a:tc>
              </a:tr>
              <a:tr h="959521">
                <a:tc>
                  <a:txBody>
                    <a:bodyPr/>
                    <a:lstStyle/>
                    <a:p>
                      <a:pPr marL="0" marR="0" indent="0" algn="just">
                        <a:lnSpc>
                          <a:spcPct val="115000"/>
                        </a:lnSpc>
                        <a:spcBef>
                          <a:spcPts val="0"/>
                        </a:spcBef>
                        <a:spcAft>
                          <a:spcPts val="0"/>
                        </a:spcAft>
                        <a:buFont typeface="+mj-lt"/>
                        <a:buNone/>
                      </a:pPr>
                      <a:r>
                        <a:rPr lang="en-US" sz="2800" dirty="0" smtClean="0">
                          <a:effectLst/>
                        </a:rPr>
                        <a:t>5.</a:t>
                      </a:r>
                      <a:r>
                        <a:rPr lang="en-US" sz="2800" baseline="0" dirty="0" smtClean="0">
                          <a:effectLst/>
                        </a:rPr>
                        <a:t> </a:t>
                      </a:r>
                      <a:r>
                        <a:rPr lang="en-US" sz="2400" dirty="0" smtClean="0">
                          <a:effectLst/>
                        </a:rPr>
                        <a:t>I </a:t>
                      </a:r>
                      <a:r>
                        <a:rPr lang="en-US" sz="2400" u="sng" dirty="0" smtClean="0">
                          <a:effectLst/>
                          <a:hlinkClick r:id="rId6"/>
                        </a:rPr>
                        <a:t>had been studying</a:t>
                      </a:r>
                      <a:r>
                        <a:rPr lang="en-US" sz="2400" dirty="0" smtClean="0">
                          <a:effectLst/>
                        </a:rPr>
                        <a:t> English for five years before I moved to the U.S.</a:t>
                      </a:r>
                      <a:endParaRPr lang="en-IN" sz="2400" dirty="0">
                        <a:effectLst/>
                        <a:latin typeface="Calibri"/>
                        <a:ea typeface="Calibri"/>
                        <a:cs typeface="Tunga"/>
                      </a:endParaRPr>
                    </a:p>
                  </a:txBody>
                  <a:tcPr marL="68580" marR="68580" marT="0" marB="0"/>
                </a:tc>
              </a:tr>
              <a:tr h="1016267">
                <a:tc>
                  <a:txBody>
                    <a:bodyPr/>
                    <a:lstStyle/>
                    <a:p>
                      <a:pPr marL="0" marR="0" indent="0" algn="just" defTabSz="914400" rtl="0" eaLnBrk="1" fontAlgn="auto" latinLnBrk="0" hangingPunct="1">
                        <a:lnSpc>
                          <a:spcPct val="115000"/>
                        </a:lnSpc>
                        <a:spcBef>
                          <a:spcPts val="0"/>
                        </a:spcBef>
                        <a:spcAft>
                          <a:spcPts val="0"/>
                        </a:spcAft>
                        <a:buClrTx/>
                        <a:buSzTx/>
                        <a:buFont typeface="+mj-lt"/>
                        <a:buNone/>
                        <a:tabLst/>
                        <a:defRPr/>
                      </a:pPr>
                      <a:r>
                        <a:rPr lang="en-US" sz="2800" dirty="0" smtClean="0">
                          <a:effectLst/>
                        </a:rPr>
                        <a:t>6. </a:t>
                      </a:r>
                      <a:r>
                        <a:rPr lang="en-US" sz="2400" dirty="0" smtClean="0">
                          <a:effectLst/>
                        </a:rPr>
                        <a:t>I </a:t>
                      </a:r>
                      <a:r>
                        <a:rPr lang="en-US" sz="2400" u="sng" dirty="0" smtClean="0">
                          <a:effectLst/>
                          <a:hlinkClick r:id="rId7"/>
                        </a:rPr>
                        <a:t>will have been studying</a:t>
                      </a:r>
                      <a:r>
                        <a:rPr lang="en-US" sz="2400" dirty="0" smtClean="0">
                          <a:effectLst/>
                        </a:rPr>
                        <a:t> English for over two hours by the time you arrive.</a:t>
                      </a:r>
                      <a:endParaRPr lang="en-IN" sz="2000" dirty="0" smtClean="0">
                        <a:effectLst/>
                        <a:latin typeface="+mn-lt"/>
                        <a:ea typeface="Calibri"/>
                        <a:cs typeface="Tunga"/>
                      </a:endParaRPr>
                    </a:p>
                    <a:p>
                      <a:pPr marL="0" marR="0" indent="0" algn="just">
                        <a:lnSpc>
                          <a:spcPct val="115000"/>
                        </a:lnSpc>
                        <a:spcBef>
                          <a:spcPts val="0"/>
                        </a:spcBef>
                        <a:spcAft>
                          <a:spcPts val="0"/>
                        </a:spcAft>
                        <a:buFont typeface="+mj-lt"/>
                        <a:buNone/>
                      </a:pPr>
                      <a:endParaRPr lang="en-IN" sz="2400" dirty="0">
                        <a:effectLst/>
                        <a:latin typeface="Calibri"/>
                        <a:ea typeface="Calibri"/>
                        <a:cs typeface="Tunga"/>
                      </a:endParaRPr>
                    </a:p>
                  </a:txBody>
                  <a:tcPr marL="68580" marR="68580" marT="0" marB="0"/>
                </a:tc>
              </a:tr>
            </a:tbl>
          </a:graphicData>
        </a:graphic>
      </p:graphicFrame>
    </p:spTree>
    <p:extLst>
      <p:ext uri="{BB962C8B-B14F-4D97-AF65-F5344CB8AC3E}">
        <p14:creationId xmlns:p14="http://schemas.microsoft.com/office/powerpoint/2010/main" val="19565030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39418074"/>
              </p:ext>
            </p:extLst>
          </p:nvPr>
        </p:nvGraphicFramePr>
        <p:xfrm>
          <a:off x="32336" y="6639"/>
          <a:ext cx="9111664" cy="6741919"/>
        </p:xfrm>
        <a:graphic>
          <a:graphicData uri="http://schemas.openxmlformats.org/drawingml/2006/table">
            <a:tbl>
              <a:tblPr firstRow="1" firstCol="1" bandRow="1">
                <a:tableStyleId>{5C22544A-7EE6-4342-B048-85BDC9FD1C3A}</a:tableStyleId>
              </a:tblPr>
              <a:tblGrid>
                <a:gridCol w="774985"/>
                <a:gridCol w="8336679"/>
              </a:tblGrid>
              <a:tr h="845142">
                <a:tc gridSpan="2">
                  <a:txBody>
                    <a:bodyPr/>
                    <a:lstStyle/>
                    <a:p>
                      <a:pPr marL="0" marR="0" algn="just">
                        <a:lnSpc>
                          <a:spcPct val="115000"/>
                        </a:lnSpc>
                        <a:spcBef>
                          <a:spcPts val="0"/>
                        </a:spcBef>
                        <a:spcAft>
                          <a:spcPts val="0"/>
                        </a:spcAft>
                      </a:pPr>
                      <a:r>
                        <a:rPr lang="en-US" sz="2400" dirty="0" smtClean="0">
                          <a:effectLst/>
                        </a:rPr>
                        <a:t>Change </a:t>
                      </a:r>
                      <a:r>
                        <a:rPr lang="en-US" sz="2400" dirty="0">
                          <a:effectLst/>
                        </a:rPr>
                        <a:t>the following sentences into other tenses as given in the brocket</a:t>
                      </a:r>
                      <a:r>
                        <a:rPr lang="en-US" sz="2400" dirty="0" smtClean="0">
                          <a:effectLst/>
                        </a:rPr>
                        <a:t>.</a:t>
                      </a:r>
                      <a:endParaRPr lang="en-IN" sz="2000" dirty="0">
                        <a:effectLst/>
                        <a:latin typeface="Calibri"/>
                        <a:ea typeface="Calibri"/>
                        <a:cs typeface="Tunga"/>
                      </a:endParaRPr>
                    </a:p>
                  </a:txBody>
                  <a:tcPr marL="68580" marR="68580" marT="0" marB="0"/>
                </a:tc>
                <a:tc hMerge="1">
                  <a:txBody>
                    <a:bodyPr/>
                    <a:lstStyle/>
                    <a:p>
                      <a:pPr marL="0" marR="0" algn="just">
                        <a:lnSpc>
                          <a:spcPct val="115000"/>
                        </a:lnSpc>
                        <a:spcBef>
                          <a:spcPts val="0"/>
                        </a:spcBef>
                        <a:spcAft>
                          <a:spcPts val="0"/>
                        </a:spcAft>
                      </a:pPr>
                      <a:endParaRPr lang="en-IN" sz="11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1.</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She has chosen blue curtains for room. (</a:t>
                      </a:r>
                      <a:r>
                        <a:rPr lang="en-US" sz="2400" dirty="0" smtClean="0">
                          <a:effectLst/>
                        </a:rPr>
                        <a:t>into </a:t>
                      </a:r>
                      <a:r>
                        <a:rPr lang="en-US" sz="2400" dirty="0">
                          <a:effectLst/>
                        </a:rPr>
                        <a:t>Past </a:t>
                      </a:r>
                      <a:r>
                        <a:rPr lang="en-US" sz="2400" dirty="0" smtClean="0">
                          <a:effectLst/>
                        </a:rPr>
                        <a:t>Perfect tense</a:t>
                      </a:r>
                      <a:r>
                        <a:rPr lang="en-US" sz="2400" dirty="0">
                          <a:effectLst/>
                        </a:rPr>
                        <a:t>)</a:t>
                      </a:r>
                      <a:endParaRPr lang="en-IN" sz="20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2.</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She will go out for dinner this evening. (Future </a:t>
                      </a:r>
                      <a:r>
                        <a:rPr lang="en-US" sz="2400" dirty="0" smtClean="0">
                          <a:effectLst/>
                        </a:rPr>
                        <a:t>Continues </a:t>
                      </a:r>
                      <a:r>
                        <a:rPr lang="en-US" sz="2400" dirty="0">
                          <a:effectLst/>
                        </a:rPr>
                        <a:t>tense)</a:t>
                      </a:r>
                      <a:endParaRPr lang="en-IN" sz="2000" dirty="0">
                        <a:effectLst/>
                        <a:latin typeface="Calibri"/>
                        <a:ea typeface="Calibri"/>
                        <a:cs typeface="Tunga"/>
                      </a:endParaRPr>
                    </a:p>
                  </a:txBody>
                  <a:tcPr marL="68580" marR="68580" marT="0" marB="0"/>
                </a:tc>
              </a:tr>
              <a:tr h="834057">
                <a:tc>
                  <a:txBody>
                    <a:bodyPr/>
                    <a:lstStyle/>
                    <a:p>
                      <a:pPr marL="0" marR="0" algn="ctr">
                        <a:lnSpc>
                          <a:spcPct val="115000"/>
                        </a:lnSpc>
                        <a:spcBef>
                          <a:spcPts val="0"/>
                        </a:spcBef>
                        <a:spcAft>
                          <a:spcPts val="0"/>
                        </a:spcAft>
                      </a:pPr>
                      <a:r>
                        <a:rPr lang="en-US" sz="2400" dirty="0">
                          <a:effectLst/>
                        </a:rPr>
                        <a:t>3.</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The helicopter will be landing at 6 am this morning. (</a:t>
                      </a:r>
                      <a:r>
                        <a:rPr lang="en-US" sz="2400" dirty="0" smtClean="0">
                          <a:effectLst/>
                        </a:rPr>
                        <a:t>into Simple </a:t>
                      </a:r>
                      <a:r>
                        <a:rPr lang="en-US" sz="2400" dirty="0">
                          <a:effectLst/>
                        </a:rPr>
                        <a:t>Future tense)</a:t>
                      </a:r>
                      <a:endParaRPr lang="en-IN" sz="20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4.</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We knew about his plan. (</a:t>
                      </a:r>
                      <a:r>
                        <a:rPr lang="en-US" sz="2400" dirty="0" smtClean="0">
                          <a:effectLst/>
                        </a:rPr>
                        <a:t>into Simple Present </a:t>
                      </a:r>
                      <a:r>
                        <a:rPr lang="en-US" sz="2400" dirty="0">
                          <a:effectLst/>
                        </a:rPr>
                        <a:t>tense)</a:t>
                      </a:r>
                      <a:endParaRPr lang="en-IN" sz="20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5.</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I haven’t got the keys to the stores. (</a:t>
                      </a:r>
                      <a:r>
                        <a:rPr lang="en-US" sz="2400" dirty="0" smtClean="0">
                          <a:effectLst/>
                        </a:rPr>
                        <a:t>into past </a:t>
                      </a:r>
                      <a:r>
                        <a:rPr lang="en-US" sz="2400" dirty="0">
                          <a:effectLst/>
                        </a:rPr>
                        <a:t>perfect tense)   </a:t>
                      </a:r>
                      <a:endParaRPr lang="en-IN" sz="2000" dirty="0">
                        <a:effectLst/>
                        <a:latin typeface="Calibri"/>
                        <a:ea typeface="Calibri"/>
                        <a:cs typeface="Tunga"/>
                      </a:endParaRPr>
                    </a:p>
                  </a:txBody>
                  <a:tcPr marL="68580" marR="68580" marT="0" marB="0"/>
                </a:tc>
              </a:tr>
              <a:tr h="1293145">
                <a:tc>
                  <a:txBody>
                    <a:bodyPr/>
                    <a:lstStyle/>
                    <a:p>
                      <a:pPr marL="0" marR="0" algn="ctr">
                        <a:lnSpc>
                          <a:spcPct val="115000"/>
                        </a:lnSpc>
                        <a:spcBef>
                          <a:spcPts val="0"/>
                        </a:spcBef>
                        <a:spcAft>
                          <a:spcPts val="0"/>
                        </a:spcAft>
                      </a:pPr>
                      <a:r>
                        <a:rPr lang="en-US" sz="2400" dirty="0">
                          <a:effectLst/>
                        </a:rPr>
                        <a:t>6.</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I speak French. (</a:t>
                      </a:r>
                      <a:r>
                        <a:rPr lang="en-US" sz="2400" dirty="0" smtClean="0">
                          <a:effectLst/>
                        </a:rPr>
                        <a:t>into </a:t>
                      </a:r>
                      <a:r>
                        <a:rPr lang="en-US" sz="2400" dirty="0">
                          <a:effectLst/>
                        </a:rPr>
                        <a:t>present continuous tense)   </a:t>
                      </a:r>
                      <a:br>
                        <a:rPr lang="en-US" sz="2400" dirty="0">
                          <a:effectLst/>
                        </a:rPr>
                      </a:br>
                      <a:r>
                        <a:rPr lang="en-US" sz="2400" dirty="0">
                          <a:effectLst/>
                        </a:rPr>
                        <a:t>Why are the kids sleeping? (</a:t>
                      </a:r>
                      <a:r>
                        <a:rPr lang="en-US" sz="2400" dirty="0" smtClean="0">
                          <a:effectLst/>
                        </a:rPr>
                        <a:t>into </a:t>
                      </a:r>
                      <a:r>
                        <a:rPr lang="en-US" sz="2400" dirty="0">
                          <a:effectLst/>
                        </a:rPr>
                        <a:t>past continuous tense)   </a:t>
                      </a:r>
                      <a:endParaRPr lang="en-IN" sz="20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7.</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We will eat in ten minutes. (</a:t>
                      </a:r>
                      <a:r>
                        <a:rPr lang="en-US" sz="2400" dirty="0" smtClean="0">
                          <a:effectLst/>
                        </a:rPr>
                        <a:t>into </a:t>
                      </a:r>
                      <a:r>
                        <a:rPr lang="en-US" sz="2400" dirty="0">
                          <a:effectLst/>
                        </a:rPr>
                        <a:t>future continuous tense)   </a:t>
                      </a:r>
                      <a:endParaRPr lang="en-IN" sz="2000" dirty="0">
                        <a:effectLst/>
                        <a:latin typeface="Calibri"/>
                        <a:ea typeface="Calibri"/>
                        <a:cs typeface="Tunga"/>
                      </a:endParaRPr>
                    </a:p>
                  </a:txBody>
                  <a:tcPr marL="68580" marR="68580" marT="0" marB="0"/>
                </a:tc>
              </a:tr>
              <a:tr h="627064">
                <a:tc>
                  <a:txBody>
                    <a:bodyPr/>
                    <a:lstStyle/>
                    <a:p>
                      <a:pPr marL="0" marR="0" algn="ctr">
                        <a:lnSpc>
                          <a:spcPct val="115000"/>
                        </a:lnSpc>
                        <a:spcBef>
                          <a:spcPts val="0"/>
                        </a:spcBef>
                        <a:spcAft>
                          <a:spcPts val="0"/>
                        </a:spcAft>
                      </a:pPr>
                      <a:r>
                        <a:rPr lang="en-US" sz="2400" dirty="0">
                          <a:effectLst/>
                        </a:rPr>
                        <a:t>8.</a:t>
                      </a:r>
                      <a:endParaRPr lang="en-IN" sz="2000" dirty="0">
                        <a:effectLst/>
                        <a:latin typeface="Calibri"/>
                        <a:ea typeface="Calibri"/>
                        <a:cs typeface="Tunga"/>
                      </a:endParaRPr>
                    </a:p>
                  </a:txBody>
                  <a:tcPr marL="68580" marR="68580" marT="0" marB="0"/>
                </a:tc>
                <a:tc>
                  <a:txBody>
                    <a:bodyPr/>
                    <a:lstStyle/>
                    <a:p>
                      <a:pPr marL="0" marR="0" algn="just">
                        <a:lnSpc>
                          <a:spcPct val="115000"/>
                        </a:lnSpc>
                        <a:spcBef>
                          <a:spcPts val="0"/>
                        </a:spcBef>
                        <a:spcAft>
                          <a:spcPts val="0"/>
                        </a:spcAft>
                      </a:pPr>
                      <a:r>
                        <a:rPr lang="en-US" sz="2400" dirty="0">
                          <a:effectLst/>
                        </a:rPr>
                        <a:t>He is studying to become a dentist. (</a:t>
                      </a:r>
                      <a:r>
                        <a:rPr lang="en-US" sz="2400" dirty="0" smtClean="0">
                          <a:effectLst/>
                        </a:rPr>
                        <a:t>into </a:t>
                      </a:r>
                      <a:r>
                        <a:rPr lang="en-US" sz="2400" dirty="0">
                          <a:effectLst/>
                        </a:rPr>
                        <a:t>past continuous tense)   </a:t>
                      </a:r>
                      <a:endParaRPr lang="en-IN" sz="2000" dirty="0">
                        <a:effectLst/>
                        <a:latin typeface="Calibri"/>
                        <a:ea typeface="Calibri"/>
                        <a:cs typeface="Tunga"/>
                      </a:endParaRPr>
                    </a:p>
                  </a:txBody>
                  <a:tcPr marL="68580" marR="68580" marT="0" marB="0"/>
                </a:tc>
              </a:tr>
            </a:tbl>
          </a:graphicData>
        </a:graphic>
      </p:graphicFrame>
    </p:spTree>
    <p:extLst>
      <p:ext uri="{BB962C8B-B14F-4D97-AF65-F5344CB8AC3E}">
        <p14:creationId xmlns:p14="http://schemas.microsoft.com/office/powerpoint/2010/main" val="3987622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14400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96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32656"/>
            <a:ext cx="7620000" cy="4800600"/>
          </a:xfrm>
        </p:spPr>
        <p:txBody>
          <a:bodyPr>
            <a:noAutofit/>
          </a:bodyPr>
          <a:lstStyle/>
          <a:p>
            <a:pPr marL="0" lvl="0" indent="0" algn="ctr" fontAlgn="base">
              <a:spcBef>
                <a:spcPct val="0"/>
              </a:spcBef>
              <a:spcAft>
                <a:spcPct val="0"/>
              </a:spcAft>
              <a:buClrTx/>
              <a:buNone/>
              <a:tabLst>
                <a:tab pos="344488" algn="l"/>
              </a:tabLst>
            </a:pPr>
            <a:r>
              <a:rPr lang="en-US" sz="3200" b="1" dirty="0">
                <a:solidFill>
                  <a:srgbClr val="0E101A"/>
                </a:solidFill>
                <a:latin typeface="Arial" pitchFamily="34" charset="0"/>
                <a:ea typeface="Verdana" pitchFamily="34" charset="0"/>
                <a:cs typeface="Arial" pitchFamily="34" charset="0"/>
              </a:rPr>
              <a:t>UNIT I</a:t>
            </a:r>
            <a:endParaRPr lang="en-US" sz="1800" dirty="0">
              <a:latin typeface="Arial" pitchFamily="34" charset="0"/>
              <a:ea typeface="Verdana" pitchFamily="34" charset="0"/>
              <a:cs typeface="Arial" pitchFamily="34" charset="0"/>
            </a:endParaRPr>
          </a:p>
          <a:p>
            <a:pPr marL="0" lvl="0" indent="0" algn="ctr" eaLnBrk="0" fontAlgn="base" hangingPunct="0">
              <a:spcBef>
                <a:spcPct val="0"/>
              </a:spcBef>
              <a:spcAft>
                <a:spcPct val="0"/>
              </a:spcAft>
              <a:buClrTx/>
              <a:buNone/>
              <a:tabLst>
                <a:tab pos="344488" algn="l"/>
              </a:tabLst>
            </a:pPr>
            <a:r>
              <a:rPr lang="en-US" sz="3200" b="1" dirty="0">
                <a:solidFill>
                  <a:srgbClr val="0E101A"/>
                </a:solidFill>
                <a:latin typeface="Arial" pitchFamily="34" charset="0"/>
                <a:ea typeface="Verdana" pitchFamily="34" charset="0"/>
                <a:cs typeface="Arial" pitchFamily="34" charset="0"/>
              </a:rPr>
              <a:t> Identifying Common errors in Writing and Speaking English</a:t>
            </a:r>
            <a:endParaRPr lang="en-US" sz="1800" dirty="0">
              <a:latin typeface="Arial" pitchFamily="34" charset="0"/>
              <a:ea typeface="Verdana" pitchFamily="34" charset="0"/>
              <a:cs typeface="Arial" pitchFamily="34" charset="0"/>
            </a:endParaRPr>
          </a:p>
          <a:p>
            <a:pPr marL="114300" lvl="0" indent="0" algn="just" eaLnBrk="0" fontAlgn="base" hangingPunct="0">
              <a:spcBef>
                <a:spcPct val="0"/>
              </a:spcBef>
              <a:spcAft>
                <a:spcPct val="0"/>
              </a:spcAft>
              <a:buNone/>
              <a:tabLst>
                <a:tab pos="344488" algn="l"/>
              </a:tabLst>
            </a:pPr>
            <a:endParaRPr lang="en-US" sz="2400" dirty="0">
              <a:solidFill>
                <a:srgbClr val="0E101A"/>
              </a:solidFill>
              <a:latin typeface="Arial" pitchFamily="34" charset="0"/>
              <a:ea typeface="Verdana" pitchFamily="34" charset="0"/>
              <a:cs typeface="Arial" pitchFamily="34" charset="0"/>
            </a:endParaRPr>
          </a:p>
          <a:p>
            <a:pPr algn="just" eaLnBrk="0" fontAlgn="base" hangingPunct="0">
              <a:spcBef>
                <a:spcPct val="0"/>
              </a:spcBef>
              <a:spcAft>
                <a:spcPct val="0"/>
              </a:spcAft>
              <a:tabLst>
                <a:tab pos="344488" algn="l"/>
              </a:tabLst>
            </a:pPr>
            <a:r>
              <a:rPr lang="en-US" sz="3200" dirty="0" smtClean="0">
                <a:solidFill>
                  <a:srgbClr val="0E101A"/>
                </a:solidFill>
                <a:latin typeface="Arial" pitchFamily="34" charset="0"/>
                <a:ea typeface="Verdana" pitchFamily="34" charset="0"/>
                <a:cs typeface="Arial" pitchFamily="34" charset="0"/>
              </a:rPr>
              <a:t>Identifying </a:t>
            </a:r>
            <a:r>
              <a:rPr lang="en-US" sz="3200" dirty="0">
                <a:solidFill>
                  <a:srgbClr val="0E101A"/>
                </a:solidFill>
                <a:latin typeface="Arial" pitchFamily="34" charset="0"/>
                <a:ea typeface="Verdana" pitchFamily="34" charset="0"/>
                <a:cs typeface="Arial" pitchFamily="34" charset="0"/>
              </a:rPr>
              <a:t>common errors while using the </a:t>
            </a:r>
            <a:r>
              <a:rPr lang="en-US" sz="3200" dirty="0" smtClean="0">
                <a:solidFill>
                  <a:srgbClr val="0E101A"/>
                </a:solidFill>
                <a:latin typeface="Arial" pitchFamily="34" charset="0"/>
                <a:ea typeface="Verdana" pitchFamily="34" charset="0"/>
                <a:cs typeface="Arial" pitchFamily="34" charset="0"/>
              </a:rPr>
              <a:t>Parts </a:t>
            </a:r>
            <a:r>
              <a:rPr lang="en-US" sz="3200" dirty="0">
                <a:solidFill>
                  <a:srgbClr val="0E101A"/>
                </a:solidFill>
                <a:latin typeface="Arial" pitchFamily="34" charset="0"/>
                <a:ea typeface="Verdana" pitchFamily="34" charset="0"/>
                <a:cs typeface="Arial" pitchFamily="34" charset="0"/>
              </a:rPr>
              <a:t>of </a:t>
            </a:r>
            <a:r>
              <a:rPr lang="en-US" sz="3200" dirty="0" smtClean="0">
                <a:solidFill>
                  <a:srgbClr val="0E101A"/>
                </a:solidFill>
                <a:latin typeface="Arial" pitchFamily="34" charset="0"/>
                <a:ea typeface="Verdana" pitchFamily="34" charset="0"/>
                <a:cs typeface="Arial" pitchFamily="34" charset="0"/>
              </a:rPr>
              <a:t>Speech </a:t>
            </a:r>
          </a:p>
          <a:p>
            <a:pPr algn="just" eaLnBrk="0" fontAlgn="base" hangingPunct="0">
              <a:spcBef>
                <a:spcPct val="0"/>
              </a:spcBef>
              <a:spcAft>
                <a:spcPct val="0"/>
              </a:spcAft>
              <a:tabLst>
                <a:tab pos="344488" algn="l"/>
              </a:tabLst>
            </a:pPr>
            <a:r>
              <a:rPr lang="en-US" sz="3200" dirty="0" smtClean="0">
                <a:solidFill>
                  <a:srgbClr val="0E101A"/>
                </a:solidFill>
                <a:latin typeface="Arial" pitchFamily="34" charset="0"/>
                <a:ea typeface="Verdana" pitchFamily="34" charset="0"/>
                <a:cs typeface="Arial" pitchFamily="34" charset="0"/>
              </a:rPr>
              <a:t>Use </a:t>
            </a:r>
            <a:r>
              <a:rPr lang="en-US" sz="3200" dirty="0">
                <a:solidFill>
                  <a:srgbClr val="0E101A"/>
                </a:solidFill>
                <a:latin typeface="Arial" pitchFamily="34" charset="0"/>
                <a:ea typeface="Verdana" pitchFamily="34" charset="0"/>
                <a:cs typeface="Arial" pitchFamily="34" charset="0"/>
              </a:rPr>
              <a:t>of Verbs &amp; Phrasal verbs, Auxiliary verbs and their </a:t>
            </a:r>
            <a:r>
              <a:rPr lang="en-US" sz="3200" dirty="0" smtClean="0">
                <a:solidFill>
                  <a:srgbClr val="0E101A"/>
                </a:solidFill>
                <a:latin typeface="Arial" pitchFamily="34" charset="0"/>
                <a:ea typeface="Verdana" pitchFamily="34" charset="0"/>
                <a:cs typeface="Arial" pitchFamily="34" charset="0"/>
              </a:rPr>
              <a:t>forms</a:t>
            </a:r>
          </a:p>
          <a:p>
            <a:pPr algn="just" eaLnBrk="0" fontAlgn="base" hangingPunct="0">
              <a:spcBef>
                <a:spcPct val="0"/>
              </a:spcBef>
              <a:spcAft>
                <a:spcPct val="0"/>
              </a:spcAft>
              <a:tabLst>
                <a:tab pos="344488" algn="l"/>
              </a:tabLst>
            </a:pPr>
            <a:r>
              <a:rPr lang="en-US" sz="3200" dirty="0" smtClean="0">
                <a:solidFill>
                  <a:srgbClr val="0E101A"/>
                </a:solidFill>
                <a:latin typeface="Arial" pitchFamily="34" charset="0"/>
                <a:ea typeface="Verdana" pitchFamily="34" charset="0"/>
                <a:cs typeface="Arial" pitchFamily="34" charset="0"/>
              </a:rPr>
              <a:t>Subject </a:t>
            </a:r>
            <a:r>
              <a:rPr lang="en-US" sz="3200" dirty="0">
                <a:solidFill>
                  <a:srgbClr val="0E101A"/>
                </a:solidFill>
                <a:latin typeface="Arial" pitchFamily="34" charset="0"/>
                <a:ea typeface="Verdana" pitchFamily="34" charset="0"/>
                <a:cs typeface="Arial" pitchFamily="34" charset="0"/>
              </a:rPr>
              <a:t>verb agreement (Concord rules), </a:t>
            </a:r>
            <a:endParaRPr lang="en-US" sz="3200" dirty="0" smtClean="0">
              <a:solidFill>
                <a:srgbClr val="0E101A"/>
              </a:solidFill>
              <a:latin typeface="Arial" pitchFamily="34" charset="0"/>
              <a:ea typeface="Verdana" pitchFamily="34" charset="0"/>
              <a:cs typeface="Arial" pitchFamily="34" charset="0"/>
            </a:endParaRPr>
          </a:p>
          <a:p>
            <a:pPr algn="just" eaLnBrk="0" fontAlgn="base" hangingPunct="0">
              <a:spcBef>
                <a:spcPct val="0"/>
              </a:spcBef>
              <a:spcAft>
                <a:spcPct val="0"/>
              </a:spcAft>
              <a:tabLst>
                <a:tab pos="344488" algn="l"/>
              </a:tabLst>
            </a:pPr>
            <a:r>
              <a:rPr lang="en-US" sz="3200" dirty="0" smtClean="0">
                <a:solidFill>
                  <a:srgbClr val="0E101A"/>
                </a:solidFill>
                <a:latin typeface="Arial" pitchFamily="34" charset="0"/>
                <a:ea typeface="Verdana" pitchFamily="34" charset="0"/>
                <a:cs typeface="Arial" pitchFamily="34" charset="0"/>
              </a:rPr>
              <a:t>Identifying </a:t>
            </a:r>
            <a:r>
              <a:rPr lang="en-US" sz="3200" dirty="0">
                <a:solidFill>
                  <a:srgbClr val="0E101A"/>
                </a:solidFill>
                <a:latin typeface="Arial" pitchFamily="34" charset="0"/>
                <a:ea typeface="Verdana" pitchFamily="34" charset="0"/>
                <a:cs typeface="Arial" pitchFamily="34" charset="0"/>
              </a:rPr>
              <a:t>common errors in Subject verb agreement and Tenses</a:t>
            </a:r>
            <a:endParaRPr lang="en-US" sz="2000" dirty="0">
              <a:latin typeface="Arial" pitchFamily="34" charset="0"/>
              <a:ea typeface="Verdana" pitchFamily="34" charset="0"/>
              <a:cs typeface="Arial" pitchFamily="34" charset="0"/>
            </a:endParaRPr>
          </a:p>
          <a:p>
            <a:pPr marL="0" lvl="0" indent="0" algn="just" eaLnBrk="0" fontAlgn="base" hangingPunct="0">
              <a:spcBef>
                <a:spcPct val="0"/>
              </a:spcBef>
              <a:spcAft>
                <a:spcPct val="0"/>
              </a:spcAft>
              <a:buClrTx/>
              <a:buNone/>
              <a:tabLst>
                <a:tab pos="344488" algn="l"/>
              </a:tabLst>
            </a:pPr>
            <a:endParaRPr lang="en-US" sz="2400" b="1" dirty="0">
              <a:solidFill>
                <a:srgbClr val="0E101A"/>
              </a:solidFill>
              <a:latin typeface="Arial" pitchFamily="34" charset="0"/>
              <a:ea typeface="Verdana" pitchFamily="34" charset="0"/>
              <a:cs typeface="Arial" pitchFamily="34" charset="0"/>
            </a:endParaRPr>
          </a:p>
          <a:p>
            <a:endParaRPr lang="en-IN" sz="2400" dirty="0"/>
          </a:p>
        </p:txBody>
      </p:sp>
      <p:sp>
        <p:nvSpPr>
          <p:cNvPr id="4" name="Rectangle 3"/>
          <p:cNvSpPr/>
          <p:nvPr/>
        </p:nvSpPr>
        <p:spPr>
          <a:xfrm>
            <a:off x="5076056" y="6536377"/>
            <a:ext cx="3384376"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tabLst>
                <a:tab pos="344488" algn="l"/>
              </a:tabLst>
            </a:pPr>
            <a:r>
              <a:rPr lang="en-US" sz="1200" dirty="0" smtClean="0">
                <a:latin typeface="Arial" pitchFamily="34" charset="0"/>
                <a:ea typeface="Verdana" pitchFamily="34" charset="0"/>
                <a:cs typeface="Arial" pitchFamily="34" charset="0"/>
              </a:rPr>
              <a:t>Dr.Udayakumar.HM, Assistant Professor,  RIT</a:t>
            </a:r>
            <a:endParaRPr lang="en-US" sz="1200" dirty="0">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3153738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674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854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646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674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3625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35355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075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320"/>
            <a:ext cx="9144000" cy="671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820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162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125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80928"/>
            <a:ext cx="7620000" cy="1143000"/>
          </a:xfrm>
        </p:spPr>
        <p:txBody>
          <a:bodyPr/>
          <a:lstStyle/>
          <a:p>
            <a:pPr algn="ctr"/>
            <a:r>
              <a:rPr lang="en-US" sz="5400" dirty="0">
                <a:solidFill>
                  <a:srgbClr val="0E101A"/>
                </a:solidFill>
                <a:latin typeface="Arial" pitchFamily="34" charset="0"/>
                <a:ea typeface="Verdana" pitchFamily="34" charset="0"/>
                <a:cs typeface="Arial" pitchFamily="34" charset="0"/>
              </a:rPr>
              <a:t>Subject </a:t>
            </a:r>
            <a:r>
              <a:rPr lang="en-US" sz="5400" dirty="0" smtClean="0">
                <a:solidFill>
                  <a:srgbClr val="0E101A"/>
                </a:solidFill>
                <a:latin typeface="Arial" pitchFamily="34" charset="0"/>
                <a:ea typeface="Verdana" pitchFamily="34" charset="0"/>
                <a:cs typeface="Arial" pitchFamily="34" charset="0"/>
              </a:rPr>
              <a:t>Verb Agreement </a:t>
            </a:r>
            <a:r>
              <a:rPr lang="en-US" sz="5400" dirty="0">
                <a:solidFill>
                  <a:srgbClr val="0E101A"/>
                </a:solidFill>
                <a:latin typeface="Arial" pitchFamily="34" charset="0"/>
                <a:ea typeface="Verdana" pitchFamily="34" charset="0"/>
                <a:cs typeface="Arial" pitchFamily="34" charset="0"/>
              </a:rPr>
              <a:t>(Concord rules)</a:t>
            </a:r>
            <a:br>
              <a:rPr lang="en-US" sz="5400" dirty="0">
                <a:solidFill>
                  <a:srgbClr val="0E101A"/>
                </a:solidFill>
                <a:latin typeface="Arial" pitchFamily="34" charset="0"/>
                <a:ea typeface="Verdana" pitchFamily="34" charset="0"/>
                <a:cs typeface="Arial" pitchFamily="34" charset="0"/>
              </a:rPr>
            </a:br>
            <a:endParaRPr lang="en-IN" sz="4800" dirty="0"/>
          </a:p>
        </p:txBody>
      </p:sp>
    </p:spTree>
    <p:extLst>
      <p:ext uri="{BB962C8B-B14F-4D97-AF65-F5344CB8AC3E}">
        <p14:creationId xmlns:p14="http://schemas.microsoft.com/office/powerpoint/2010/main" val="3671265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710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79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5272" y="60137"/>
            <a:ext cx="3656835" cy="646331"/>
          </a:xfrm>
          <a:prstGeom prst="rect">
            <a:avLst/>
          </a:prstGeom>
        </p:spPr>
        <p:txBody>
          <a:bodyPr wrap="none">
            <a:spAutoFit/>
          </a:bodyPr>
          <a:lstStyle/>
          <a:p>
            <a:pPr algn="ctr"/>
            <a:r>
              <a:rPr lang="en-US" sz="3600" b="1" dirty="0"/>
              <a:t>PARTS OF SPEECH </a:t>
            </a:r>
            <a:endParaRPr lang="en-IN" sz="3600" dirty="0"/>
          </a:p>
        </p:txBody>
      </p:sp>
      <p:sp>
        <p:nvSpPr>
          <p:cNvPr id="5" name="Rectangle 4"/>
          <p:cNvSpPr/>
          <p:nvPr/>
        </p:nvSpPr>
        <p:spPr>
          <a:xfrm>
            <a:off x="179512" y="980728"/>
            <a:ext cx="8136904" cy="5016758"/>
          </a:xfrm>
          <a:prstGeom prst="rect">
            <a:avLst/>
          </a:prstGeom>
        </p:spPr>
        <p:txBody>
          <a:bodyPr wrap="square">
            <a:spAutoFit/>
          </a:bodyPr>
          <a:lstStyle/>
          <a:p>
            <a:pPr lvl="0"/>
            <a:r>
              <a:rPr lang="en-US" sz="3200" b="1" dirty="0" smtClean="0"/>
              <a:t>1. Noun</a:t>
            </a:r>
          </a:p>
          <a:p>
            <a:pPr lvl="0"/>
            <a:r>
              <a:rPr lang="en-US" sz="3200" b="1" dirty="0"/>
              <a:t>2. </a:t>
            </a:r>
            <a:r>
              <a:rPr lang="en-US" sz="3200" b="1" dirty="0" smtClean="0"/>
              <a:t>Pronoun</a:t>
            </a:r>
          </a:p>
          <a:p>
            <a:pPr lvl="0"/>
            <a:r>
              <a:rPr lang="en-US" sz="3200" b="1" dirty="0"/>
              <a:t>3. </a:t>
            </a:r>
            <a:r>
              <a:rPr lang="en-US" sz="3200" b="1" dirty="0" smtClean="0"/>
              <a:t>Verb</a:t>
            </a:r>
          </a:p>
          <a:p>
            <a:pPr lvl="0"/>
            <a:r>
              <a:rPr lang="en-US" sz="3200" b="1" dirty="0"/>
              <a:t>4. </a:t>
            </a:r>
            <a:r>
              <a:rPr lang="en-US" sz="3200" b="1" dirty="0" smtClean="0"/>
              <a:t>Adverb</a:t>
            </a:r>
          </a:p>
          <a:p>
            <a:pPr lvl="0"/>
            <a:r>
              <a:rPr lang="en-US" sz="3200" b="1" dirty="0"/>
              <a:t>5. </a:t>
            </a:r>
            <a:r>
              <a:rPr lang="en-US" sz="3200" b="1" dirty="0" smtClean="0"/>
              <a:t>Adjective</a:t>
            </a:r>
          </a:p>
          <a:p>
            <a:pPr lvl="0"/>
            <a:r>
              <a:rPr lang="en-US" sz="3200" b="1" dirty="0"/>
              <a:t>6. </a:t>
            </a:r>
            <a:r>
              <a:rPr lang="en-US" sz="3200" b="1" dirty="0" smtClean="0"/>
              <a:t>Preposition </a:t>
            </a:r>
          </a:p>
          <a:p>
            <a:pPr lvl="0"/>
            <a:r>
              <a:rPr lang="en-US" sz="3200" b="1" dirty="0" smtClean="0"/>
              <a:t>7</a:t>
            </a:r>
            <a:r>
              <a:rPr lang="en-US" sz="3200" b="1" dirty="0"/>
              <a:t>. </a:t>
            </a:r>
            <a:r>
              <a:rPr lang="en-US" sz="3200" b="1" dirty="0" smtClean="0"/>
              <a:t>Conjunction</a:t>
            </a:r>
          </a:p>
          <a:p>
            <a:pPr lvl="0"/>
            <a:r>
              <a:rPr lang="en-US" sz="3200" b="1" dirty="0"/>
              <a:t>8. </a:t>
            </a:r>
            <a:r>
              <a:rPr lang="en-US" sz="3200" b="1" dirty="0" smtClean="0"/>
              <a:t>Interjection</a:t>
            </a:r>
          </a:p>
          <a:p>
            <a:pPr lvl="0"/>
            <a:endParaRPr lang="en-US" sz="3200" b="1" dirty="0"/>
          </a:p>
          <a:p>
            <a:pPr lvl="0" algn="ctr"/>
            <a:r>
              <a:rPr lang="en-US" sz="3200" b="1" dirty="0" smtClean="0"/>
              <a:t>PIVAN CAP</a:t>
            </a:r>
          </a:p>
        </p:txBody>
      </p:sp>
    </p:spTree>
    <p:extLst>
      <p:ext uri="{BB962C8B-B14F-4D97-AF65-F5344CB8AC3E}">
        <p14:creationId xmlns:p14="http://schemas.microsoft.com/office/powerpoint/2010/main" val="14911656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2011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887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5926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14400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809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14400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292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222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884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864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60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73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24"/>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290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5272" y="60137"/>
            <a:ext cx="3656835" cy="646331"/>
          </a:xfrm>
          <a:prstGeom prst="rect">
            <a:avLst/>
          </a:prstGeom>
        </p:spPr>
        <p:txBody>
          <a:bodyPr wrap="none">
            <a:spAutoFit/>
          </a:bodyPr>
          <a:lstStyle/>
          <a:p>
            <a:pPr algn="ctr"/>
            <a:r>
              <a:rPr lang="en-US" sz="3600" b="1" dirty="0"/>
              <a:t>PARTS OF SPEECH </a:t>
            </a:r>
            <a:endParaRPr lang="en-IN" sz="3600" dirty="0"/>
          </a:p>
        </p:txBody>
      </p:sp>
      <p:sp>
        <p:nvSpPr>
          <p:cNvPr id="5" name="Rectangle 4"/>
          <p:cNvSpPr/>
          <p:nvPr/>
        </p:nvSpPr>
        <p:spPr>
          <a:xfrm>
            <a:off x="179512" y="980728"/>
            <a:ext cx="8136904" cy="5262979"/>
          </a:xfrm>
          <a:prstGeom prst="rect">
            <a:avLst/>
          </a:prstGeom>
        </p:spPr>
        <p:txBody>
          <a:bodyPr wrap="square">
            <a:spAutoFit/>
          </a:bodyPr>
          <a:lstStyle/>
          <a:p>
            <a:pPr lvl="0"/>
            <a:r>
              <a:rPr lang="en-US" sz="4800" dirty="0" smtClean="0"/>
              <a:t>1. I applied for a </a:t>
            </a:r>
            <a:r>
              <a:rPr lang="en-US" sz="4800" b="1" u="sng" dirty="0" smtClean="0">
                <a:solidFill>
                  <a:srgbClr val="FF0000"/>
                </a:solidFill>
              </a:rPr>
              <a:t>bank</a:t>
            </a:r>
            <a:r>
              <a:rPr lang="en-US" sz="4800" dirty="0" smtClean="0"/>
              <a:t> loan.</a:t>
            </a:r>
          </a:p>
          <a:p>
            <a:pPr lvl="0"/>
            <a:endParaRPr lang="en-US" sz="4800" dirty="0" smtClean="0"/>
          </a:p>
          <a:p>
            <a:pPr lvl="0"/>
            <a:r>
              <a:rPr lang="en-US" sz="4800" dirty="0" smtClean="0"/>
              <a:t>2. </a:t>
            </a:r>
            <a:r>
              <a:rPr lang="en-US" sz="4800" b="1" u="sng" dirty="0" smtClean="0">
                <a:solidFill>
                  <a:srgbClr val="FF0000"/>
                </a:solidFill>
              </a:rPr>
              <a:t>Banks</a:t>
            </a:r>
            <a:r>
              <a:rPr lang="en-US" sz="4800" dirty="0" smtClean="0"/>
              <a:t> play an important role in a country.</a:t>
            </a:r>
          </a:p>
          <a:p>
            <a:pPr lvl="0"/>
            <a:endParaRPr lang="en-US" sz="4800" dirty="0" smtClean="0"/>
          </a:p>
          <a:p>
            <a:pPr lvl="0"/>
            <a:r>
              <a:rPr lang="en-US" sz="4800" dirty="0" smtClean="0"/>
              <a:t>3. You should not </a:t>
            </a:r>
            <a:r>
              <a:rPr lang="en-US" sz="4800" b="1" u="sng" dirty="0" smtClean="0">
                <a:solidFill>
                  <a:srgbClr val="FF0000"/>
                </a:solidFill>
              </a:rPr>
              <a:t>bank</a:t>
            </a:r>
            <a:r>
              <a:rPr lang="en-US" sz="4800" dirty="0" smtClean="0"/>
              <a:t> on your friends for help.</a:t>
            </a:r>
          </a:p>
        </p:txBody>
      </p:sp>
    </p:spTree>
    <p:extLst>
      <p:ext uri="{BB962C8B-B14F-4D97-AF65-F5344CB8AC3E}">
        <p14:creationId xmlns:p14="http://schemas.microsoft.com/office/powerpoint/2010/main" val="12626063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62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7384"/>
            <a:ext cx="9143999"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72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115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descr="Recap HD Stock Image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9108504" cy="681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250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5272" y="60137"/>
            <a:ext cx="3656835" cy="646331"/>
          </a:xfrm>
          <a:prstGeom prst="rect">
            <a:avLst/>
          </a:prstGeom>
        </p:spPr>
        <p:txBody>
          <a:bodyPr wrap="none">
            <a:spAutoFit/>
          </a:bodyPr>
          <a:lstStyle/>
          <a:p>
            <a:pPr algn="ctr"/>
            <a:r>
              <a:rPr lang="en-US" sz="3600" b="1" dirty="0"/>
              <a:t>PARTS OF SPEECH </a:t>
            </a:r>
            <a:endParaRPr lang="en-IN" sz="3600" dirty="0"/>
          </a:p>
        </p:txBody>
      </p:sp>
      <p:sp>
        <p:nvSpPr>
          <p:cNvPr id="5" name="Rectangle 4"/>
          <p:cNvSpPr/>
          <p:nvPr/>
        </p:nvSpPr>
        <p:spPr>
          <a:xfrm>
            <a:off x="179512" y="980728"/>
            <a:ext cx="8136904" cy="5509200"/>
          </a:xfrm>
          <a:prstGeom prst="rect">
            <a:avLst/>
          </a:prstGeom>
        </p:spPr>
        <p:txBody>
          <a:bodyPr wrap="square">
            <a:spAutoFit/>
          </a:bodyPr>
          <a:lstStyle/>
          <a:p>
            <a:pPr lvl="0"/>
            <a:r>
              <a:rPr lang="en-US" sz="3200" b="1" dirty="0" smtClean="0"/>
              <a:t>1. Nouns</a:t>
            </a:r>
            <a:r>
              <a:rPr lang="en-US" sz="3200" b="1" dirty="0"/>
              <a:t>: </a:t>
            </a:r>
            <a:r>
              <a:rPr lang="en-US" sz="3200" dirty="0"/>
              <a:t>A noun is a word used to name something: a person/animal, a place, a thing, or an idea. </a:t>
            </a:r>
            <a:endParaRPr lang="en-IN" sz="3200" dirty="0"/>
          </a:p>
          <a:p>
            <a:r>
              <a:rPr lang="en-US" sz="3200" b="1" dirty="0"/>
              <a:t>Nouns are classified in several ways…</a:t>
            </a:r>
            <a:endParaRPr lang="en-IN" sz="3200" dirty="0"/>
          </a:p>
          <a:p>
            <a:r>
              <a:rPr lang="en-US" sz="3200" dirty="0"/>
              <a:t>1. Nouns can be singular or plural.	</a:t>
            </a:r>
            <a:endParaRPr lang="en-IN" sz="3200" dirty="0"/>
          </a:p>
          <a:p>
            <a:pPr lvl="0"/>
            <a:r>
              <a:rPr lang="en-US" sz="3200" dirty="0" smtClean="0"/>
              <a:t>2. Proper nouns</a:t>
            </a:r>
            <a:endParaRPr lang="en-IN" sz="3200" dirty="0"/>
          </a:p>
          <a:p>
            <a:pPr lvl="0"/>
            <a:r>
              <a:rPr lang="en-US" sz="3200" dirty="0" smtClean="0"/>
              <a:t>3. Common Nouns</a:t>
            </a:r>
          </a:p>
          <a:p>
            <a:pPr lvl="0"/>
            <a:r>
              <a:rPr lang="en-US" sz="3200" dirty="0" smtClean="0"/>
              <a:t>4. Nouns </a:t>
            </a:r>
            <a:r>
              <a:rPr lang="en-US" sz="3200" dirty="0"/>
              <a:t>can also be collective</a:t>
            </a:r>
            <a:r>
              <a:rPr lang="en-US" sz="3200" dirty="0" smtClean="0"/>
              <a:t>.</a:t>
            </a:r>
            <a:endParaRPr lang="en-IN" sz="3200" dirty="0"/>
          </a:p>
          <a:p>
            <a:pPr lvl="0"/>
            <a:r>
              <a:rPr lang="en-US" sz="3200" dirty="0" smtClean="0"/>
              <a:t>5. Nouns </a:t>
            </a:r>
            <a:r>
              <a:rPr lang="en-US" sz="3200" dirty="0"/>
              <a:t>can also be either count or non-count.</a:t>
            </a:r>
            <a:endParaRPr lang="en-IN" sz="3200" dirty="0"/>
          </a:p>
          <a:p>
            <a:pPr lvl="0"/>
            <a:r>
              <a:rPr lang="en-US" sz="3200" dirty="0" smtClean="0"/>
              <a:t>6. Nouns </a:t>
            </a:r>
            <a:r>
              <a:rPr lang="en-US" sz="3200" dirty="0"/>
              <a:t>can be Abstract or Concrete</a:t>
            </a:r>
            <a:r>
              <a:rPr lang="en-US" sz="3200" dirty="0" smtClean="0"/>
              <a:t>.</a:t>
            </a:r>
          </a:p>
          <a:p>
            <a:endParaRPr lang="en-US" sz="3200" b="1" dirty="0" smtClean="0"/>
          </a:p>
        </p:txBody>
      </p:sp>
    </p:spTree>
    <p:extLst>
      <p:ext uri="{BB962C8B-B14F-4D97-AF65-F5344CB8AC3E}">
        <p14:creationId xmlns:p14="http://schemas.microsoft.com/office/powerpoint/2010/main" val="600203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44624"/>
            <a:ext cx="8352928" cy="6555641"/>
          </a:xfrm>
          <a:prstGeom prst="rect">
            <a:avLst/>
          </a:prstGeom>
        </p:spPr>
        <p:txBody>
          <a:bodyPr wrap="square">
            <a:spAutoFit/>
          </a:bodyPr>
          <a:lstStyle/>
          <a:p>
            <a:r>
              <a:rPr lang="en-US" sz="2800" b="1" dirty="0"/>
              <a:t>2. Pronouns:</a:t>
            </a:r>
            <a:r>
              <a:rPr lang="en-US" sz="2800" dirty="0"/>
              <a:t> A pronoun is a word that replaces a noun. They eliminate the need for repetition. </a:t>
            </a:r>
            <a:br>
              <a:rPr lang="en-US" sz="2800" dirty="0"/>
            </a:br>
            <a:r>
              <a:rPr lang="en-US" sz="2800" b="1" dirty="0"/>
              <a:t>There are several types of pronouns.</a:t>
            </a:r>
            <a:endParaRPr lang="en-IN" sz="2800" dirty="0"/>
          </a:p>
          <a:p>
            <a:r>
              <a:rPr lang="en-US" sz="2800" b="1" dirty="0"/>
              <a:t>1. Personal Pronouns: </a:t>
            </a:r>
            <a:r>
              <a:rPr lang="en-US" sz="2800" dirty="0"/>
              <a:t>refer to specific persons or things</a:t>
            </a:r>
            <a:r>
              <a:rPr lang="en-US" sz="2800" b="1" dirty="0"/>
              <a:t>. </a:t>
            </a:r>
            <a:r>
              <a:rPr lang="en-US" sz="2800" dirty="0"/>
              <a:t>Personal pronouns can act as subjects, objects, or possessives. </a:t>
            </a:r>
            <a:endParaRPr lang="en-IN" sz="2800" dirty="0"/>
          </a:p>
          <a:p>
            <a:r>
              <a:rPr lang="en-US" sz="2800" b="1" dirty="0"/>
              <a:t>Singular:</a:t>
            </a:r>
            <a:r>
              <a:rPr lang="en-US" sz="2800" dirty="0"/>
              <a:t> I, me, (first person)/ you (Second person)/			</a:t>
            </a:r>
            <a:endParaRPr lang="en-IN" sz="2800" dirty="0"/>
          </a:p>
          <a:p>
            <a:r>
              <a:rPr lang="en-US" sz="2800" dirty="0"/>
              <a:t>	    She, her, he, him, it (Third person),</a:t>
            </a:r>
            <a:endParaRPr lang="en-IN" sz="2800" dirty="0"/>
          </a:p>
          <a:p>
            <a:r>
              <a:rPr lang="en-US" sz="2800" b="1" dirty="0"/>
              <a:t>Plural:</a:t>
            </a:r>
            <a:r>
              <a:rPr lang="en-US" sz="2800" dirty="0"/>
              <a:t> we, us (First person)/ you (Second person)/</a:t>
            </a:r>
            <a:endParaRPr lang="en-IN" sz="2800" dirty="0"/>
          </a:p>
          <a:p>
            <a:r>
              <a:rPr lang="en-US" sz="2800" dirty="0"/>
              <a:t>               They, them (Third person),</a:t>
            </a:r>
            <a:endParaRPr lang="en-IN" sz="2800" dirty="0"/>
          </a:p>
          <a:p>
            <a:r>
              <a:rPr lang="en-US" sz="2800" dirty="0"/>
              <a:t> </a:t>
            </a:r>
            <a:endParaRPr lang="en-IN" sz="2800" dirty="0"/>
          </a:p>
          <a:p>
            <a:r>
              <a:rPr lang="en-US" sz="2800" i="1" dirty="0"/>
              <a:t>I, you, she, he, it, we</a:t>
            </a:r>
            <a:r>
              <a:rPr lang="en-US" sz="2800" dirty="0"/>
              <a:t>, and </a:t>
            </a:r>
            <a:r>
              <a:rPr lang="en-US" sz="2800" i="1" dirty="0"/>
              <a:t>they</a:t>
            </a:r>
            <a:r>
              <a:rPr lang="en-US" sz="2800" dirty="0"/>
              <a:t> are used as subjects of sentences. </a:t>
            </a:r>
            <a:endParaRPr lang="en-IN" sz="2800" dirty="0"/>
          </a:p>
          <a:p>
            <a:r>
              <a:rPr lang="en-US" sz="2800" b="1" dirty="0"/>
              <a:t>For example</a:t>
            </a:r>
            <a:r>
              <a:rPr lang="en-US" sz="2800" dirty="0"/>
              <a:t>: </a:t>
            </a:r>
            <a:r>
              <a:rPr lang="en-US" sz="2800" b="1" i="1" u="sng" dirty="0"/>
              <a:t>She</a:t>
            </a:r>
            <a:r>
              <a:rPr lang="en-US" sz="2800" i="1" dirty="0"/>
              <a:t> knew the grammar rules very well.</a:t>
            </a:r>
            <a:endParaRPr lang="en-IN" sz="2800" dirty="0"/>
          </a:p>
        </p:txBody>
      </p:sp>
    </p:spTree>
    <p:extLst>
      <p:ext uri="{BB962C8B-B14F-4D97-AF65-F5344CB8AC3E}">
        <p14:creationId xmlns:p14="http://schemas.microsoft.com/office/powerpoint/2010/main" val="17887826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8452</TotalTime>
  <Words>3628</Words>
  <Application>Microsoft Office PowerPoint</Application>
  <PresentationFormat>On-screen Show (4:3)</PresentationFormat>
  <Paragraphs>1020</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Adjacency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USAGE OF TENSE FORMS</vt:lpstr>
      <vt:lpstr>PowerPoint Presentation</vt:lpstr>
      <vt:lpstr>    TYPES OF TENSES :    1. PRESENT TENSE: </vt:lpstr>
      <vt:lpstr>    TYPES OF TENSES :    1. PRESENT TENSE: </vt:lpstr>
      <vt:lpstr>1.2. Present continuous (I am doing) [Subject + Am/is/are + verb+ ing] </vt:lpstr>
      <vt:lpstr>1.2. Present continuous (I am doing) [Subject + Am/is/are + verb+ ing] </vt:lpstr>
      <vt:lpstr>1.3. Present perfect (I have done) [Subject + has/have + Past form of verb (V3)] :</vt:lpstr>
      <vt:lpstr>1.3. Present perfect (I have done) [Subject + has/have + Past form of verb (V3)] :</vt:lpstr>
      <vt:lpstr>1.4. Present perfect continuous:  (I have been doing) [Subject + Has/have + been + ing] </vt:lpstr>
      <vt:lpstr>1.4. Present perfect continuous:  (I have been doing) [Subject + Has/have + been + ing] </vt:lpstr>
      <vt:lpstr>                                                                     2. PAST TENSE:  2.1. Simple Past: [Subject + Past form of verb (V2)] </vt:lpstr>
      <vt:lpstr>2.2. Past Continuous: [Subject + was/were + verb + ing]</vt:lpstr>
      <vt:lpstr>2.3.Past Perfect: [Subject + had + past form of verb (V3)] </vt:lpstr>
      <vt:lpstr>2.4. Past Perfect Continuous: [Subject + had been + ing]</vt:lpstr>
      <vt:lpstr>3. FUTURE TENSE:</vt:lpstr>
      <vt:lpstr>3.2. Future Continuous:  [Subject + will be/shall be + present form of verb + ing]</vt:lpstr>
      <vt:lpstr>3.3. Future Perfect:  [Subject + will/shall have + past form of verb (V3)]</vt:lpstr>
      <vt:lpstr>4.4. Future Perfect Continuous:  [Subject + will have been + present form of verb + 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Subject Verb Agreement (Concord rules)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TENSES 1. PRESENT TENSE:</dc:title>
  <dc:creator>Windows User</dc:creator>
  <cp:lastModifiedBy>Windows User</cp:lastModifiedBy>
  <cp:revision>368</cp:revision>
  <dcterms:created xsi:type="dcterms:W3CDTF">2020-04-13T07:15:54Z</dcterms:created>
  <dcterms:modified xsi:type="dcterms:W3CDTF">2023-01-10T17:19:19Z</dcterms:modified>
</cp:coreProperties>
</file>